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5" r:id="rId2"/>
    <p:sldId id="266" r:id="rId3"/>
    <p:sldId id="268" r:id="rId4"/>
    <p:sldId id="273" r:id="rId5"/>
    <p:sldId id="275" r:id="rId6"/>
    <p:sldId id="288" r:id="rId7"/>
    <p:sldId id="289" r:id="rId8"/>
    <p:sldId id="290" r:id="rId9"/>
    <p:sldId id="291" r:id="rId10"/>
    <p:sldId id="283" r:id="rId11"/>
    <p:sldId id="284" r:id="rId12"/>
    <p:sldId id="285" r:id="rId13"/>
    <p:sldId id="294"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14" autoAdjust="0"/>
  </p:normalViewPr>
  <p:slideViewPr>
    <p:cSldViewPr>
      <p:cViewPr>
        <p:scale>
          <a:sx n="60" d="100"/>
          <a:sy n="60" d="100"/>
        </p:scale>
        <p:origin x="-1445" y="-178"/>
      </p:cViewPr>
      <p:guideLst>
        <p:guide orient="horz" pos="2160"/>
        <p:guide pos="3839"/>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ohn\Documents\RutgersResearch\Dynamic%20Impact\Single-line\formal_study_flex\Results_pt_trai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ohn\Documents\RutgersResearch\Dynamic%20Impact\Single-line\formal_study_flex\Results_pt-ma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Impact of Traffic Speed on Displacement</a:t>
            </a:r>
          </a:p>
        </c:rich>
      </c:tx>
      <c:layout/>
      <c:overlay val="0"/>
    </c:title>
    <c:autoTitleDeleted val="0"/>
    <c:plotArea>
      <c:layout/>
      <c:scatterChart>
        <c:scatterStyle val="smoothMarker"/>
        <c:varyColors val="0"/>
        <c:ser>
          <c:idx val="1"/>
          <c:order val="1"/>
          <c:tx>
            <c:v>Sprung Mass - Span 1</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single_cont_rand!$I$5:$I$23</c:f>
              <c:numCache>
                <c:formatCode>General</c:formatCode>
                <c:ptCount val="19"/>
                <c:pt idx="0">
                  <c:v>-0.28027099999999999</c:v>
                </c:pt>
                <c:pt idx="1">
                  <c:v>-0.28453499999999998</c:v>
                </c:pt>
                <c:pt idx="2">
                  <c:v>-0.292157</c:v>
                </c:pt>
                <c:pt idx="3">
                  <c:v>-0.29277300000000001</c:v>
                </c:pt>
                <c:pt idx="4">
                  <c:v>-0.29665200000000003</c:v>
                </c:pt>
                <c:pt idx="5">
                  <c:v>-0.29713099999999998</c:v>
                </c:pt>
                <c:pt idx="6">
                  <c:v>-0.32072899999999999</c:v>
                </c:pt>
                <c:pt idx="7">
                  <c:v>-0.304062</c:v>
                </c:pt>
                <c:pt idx="8">
                  <c:v>-0.33093499999999998</c:v>
                </c:pt>
                <c:pt idx="9">
                  <c:v>-0.32774599999999998</c:v>
                </c:pt>
                <c:pt idx="10">
                  <c:v>-0.30480299999999999</c:v>
                </c:pt>
                <c:pt idx="11">
                  <c:v>-0.324596</c:v>
                </c:pt>
                <c:pt idx="12">
                  <c:v>-0.31130400000000003</c:v>
                </c:pt>
                <c:pt idx="13">
                  <c:v>-0.308979</c:v>
                </c:pt>
                <c:pt idx="14">
                  <c:v>-0.39660699999999999</c:v>
                </c:pt>
                <c:pt idx="15">
                  <c:v>-0.398503</c:v>
                </c:pt>
                <c:pt idx="16">
                  <c:v>-0.31245400000000001</c:v>
                </c:pt>
                <c:pt idx="17">
                  <c:v>-0.36628300000000003</c:v>
                </c:pt>
                <c:pt idx="18">
                  <c:v>-0.40579700000000002</c:v>
                </c:pt>
              </c:numCache>
            </c:numRef>
          </c:yVal>
          <c:smooth val="1"/>
          <c:extLst xmlns:c16r2="http://schemas.microsoft.com/office/drawing/2015/06/chart">
            <c:ext xmlns:c16="http://schemas.microsoft.com/office/drawing/2014/chart" uri="{C3380CC4-5D6E-409C-BE32-E72D297353CC}">
              <c16:uniqueId val="{00000000-6AB3-490E-ADE9-3A22E054B4D6}"/>
            </c:ext>
          </c:extLst>
        </c:ser>
        <c:ser>
          <c:idx val="2"/>
          <c:order val="2"/>
          <c:tx>
            <c:v>Sprung Mass - Span 2</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single_cont_rand!$K$5:$K$23</c:f>
              <c:numCache>
                <c:formatCode>General</c:formatCode>
                <c:ptCount val="19"/>
                <c:pt idx="0">
                  <c:v>-0.311338</c:v>
                </c:pt>
                <c:pt idx="1">
                  <c:v>-0.31824999999999998</c:v>
                </c:pt>
                <c:pt idx="2">
                  <c:v>-0.31744899999999998</c:v>
                </c:pt>
                <c:pt idx="3">
                  <c:v>-0.31409799999999999</c:v>
                </c:pt>
                <c:pt idx="4">
                  <c:v>-0.31613799999999997</c:v>
                </c:pt>
                <c:pt idx="5">
                  <c:v>-0.33236900000000003</c:v>
                </c:pt>
                <c:pt idx="6">
                  <c:v>-0.33347500000000002</c:v>
                </c:pt>
                <c:pt idx="7">
                  <c:v>-0.33760899999999999</c:v>
                </c:pt>
                <c:pt idx="8">
                  <c:v>-0.34970099999999998</c:v>
                </c:pt>
                <c:pt idx="9">
                  <c:v>-0.363257</c:v>
                </c:pt>
                <c:pt idx="10">
                  <c:v>-0.327102</c:v>
                </c:pt>
                <c:pt idx="11">
                  <c:v>-0.38050200000000001</c:v>
                </c:pt>
                <c:pt idx="12">
                  <c:v>-0.33208500000000002</c:v>
                </c:pt>
                <c:pt idx="13">
                  <c:v>-0.36143900000000001</c:v>
                </c:pt>
                <c:pt idx="14">
                  <c:v>-0.33708399999999999</c:v>
                </c:pt>
                <c:pt idx="15">
                  <c:v>-0.37142500000000001</c:v>
                </c:pt>
                <c:pt idx="16">
                  <c:v>-0.34906700000000002</c:v>
                </c:pt>
                <c:pt idx="17">
                  <c:v>-0.37475199999999997</c:v>
                </c:pt>
                <c:pt idx="18">
                  <c:v>-0.463227</c:v>
                </c:pt>
              </c:numCache>
            </c:numRef>
          </c:yVal>
          <c:smooth val="1"/>
          <c:extLst xmlns:c16r2="http://schemas.microsoft.com/office/drawing/2015/06/chart">
            <c:ext xmlns:c16="http://schemas.microsoft.com/office/drawing/2014/chart" uri="{C3380CC4-5D6E-409C-BE32-E72D297353CC}">
              <c16:uniqueId val="{00000001-6AB3-490E-ADE9-3A22E054B4D6}"/>
            </c:ext>
          </c:extLst>
        </c:ser>
        <c:ser>
          <c:idx val="3"/>
          <c:order val="3"/>
          <c:tx>
            <c:v>50% Damping - Span 1</c:v>
          </c:tx>
          <c:spPr>
            <a:ln>
              <a:solidFill>
                <a:srgbClr val="7030A0"/>
              </a:solidFill>
            </a:ln>
          </c:spPr>
          <c:marker>
            <c:spPr>
              <a:ln>
                <a:solidFill>
                  <a:srgbClr val="7030A0"/>
                </a:solidFill>
              </a:ln>
            </c:spPr>
          </c:marker>
          <c:xVal>
            <c:numRef>
              <c:f>single_cont_rand!$P$5:$P$23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single_cont_rand!$Q$5:$Q$23</c:f>
              <c:numCache>
                <c:formatCode>General</c:formatCode>
                <c:ptCount val="19"/>
                <c:pt idx="0">
                  <c:v>-0.280248</c:v>
                </c:pt>
                <c:pt idx="1">
                  <c:v>-0.28504600000000002</c:v>
                </c:pt>
                <c:pt idx="2">
                  <c:v>-0.283084</c:v>
                </c:pt>
                <c:pt idx="3">
                  <c:v>-0.29374099999999997</c:v>
                </c:pt>
                <c:pt idx="4">
                  <c:v>-0.28525</c:v>
                </c:pt>
                <c:pt idx="5">
                  <c:v>-0.29629499999999998</c:v>
                </c:pt>
                <c:pt idx="6">
                  <c:v>-0.29294700000000001</c:v>
                </c:pt>
                <c:pt idx="7">
                  <c:v>-0.32274700000000001</c:v>
                </c:pt>
                <c:pt idx="8">
                  <c:v>-0.30666100000000002</c:v>
                </c:pt>
                <c:pt idx="9">
                  <c:v>-0.33530399999999999</c:v>
                </c:pt>
                <c:pt idx="10">
                  <c:v>-0.32591300000000001</c:v>
                </c:pt>
                <c:pt idx="11">
                  <c:v>-0.31484200000000001</c:v>
                </c:pt>
                <c:pt idx="12">
                  <c:v>-0.28725400000000001</c:v>
                </c:pt>
                <c:pt idx="13">
                  <c:v>-0.35232599999999997</c:v>
                </c:pt>
                <c:pt idx="14">
                  <c:v>-0.402447</c:v>
                </c:pt>
                <c:pt idx="15">
                  <c:v>-0.36585400000000001</c:v>
                </c:pt>
                <c:pt idx="16">
                  <c:v>-0.33839399999999997</c:v>
                </c:pt>
                <c:pt idx="17">
                  <c:v>-0.38186700000000001</c:v>
                </c:pt>
                <c:pt idx="18">
                  <c:v>-0.40185399999999999</c:v>
                </c:pt>
              </c:numCache>
            </c:numRef>
          </c:yVal>
          <c:smooth val="1"/>
          <c:extLst xmlns:c16r2="http://schemas.microsoft.com/office/drawing/2015/06/chart">
            <c:ext xmlns:c16="http://schemas.microsoft.com/office/drawing/2014/chart" uri="{C3380CC4-5D6E-409C-BE32-E72D297353CC}">
              <c16:uniqueId val="{00000002-6AB3-490E-ADE9-3A22E054B4D6}"/>
            </c:ext>
          </c:extLst>
        </c:ser>
        <c:ser>
          <c:idx val="4"/>
          <c:order val="4"/>
          <c:tx>
            <c:v>50% Damping - Span 2</c:v>
          </c:tx>
          <c:xVal>
            <c:numRef>
              <c:f>single_cont_rand!$P$5:$P$23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single_cont_rand!$S$5:$S$23</c:f>
              <c:numCache>
                <c:formatCode>General</c:formatCode>
                <c:ptCount val="19"/>
                <c:pt idx="0">
                  <c:v>-0.31133300000000003</c:v>
                </c:pt>
                <c:pt idx="1">
                  <c:v>-0.31271599999999999</c:v>
                </c:pt>
                <c:pt idx="2">
                  <c:v>-0.31498900000000002</c:v>
                </c:pt>
                <c:pt idx="3">
                  <c:v>-0.31892100000000001</c:v>
                </c:pt>
                <c:pt idx="4">
                  <c:v>-0.31514700000000001</c:v>
                </c:pt>
                <c:pt idx="5">
                  <c:v>-0.32622200000000001</c:v>
                </c:pt>
                <c:pt idx="6">
                  <c:v>-0.32635900000000001</c:v>
                </c:pt>
                <c:pt idx="7">
                  <c:v>-0.32525500000000002</c:v>
                </c:pt>
                <c:pt idx="8">
                  <c:v>-0.34037499999999998</c:v>
                </c:pt>
                <c:pt idx="9">
                  <c:v>-0.31225399999999998</c:v>
                </c:pt>
                <c:pt idx="10">
                  <c:v>-0.34624500000000002</c:v>
                </c:pt>
                <c:pt idx="11">
                  <c:v>-0.36011599999999999</c:v>
                </c:pt>
                <c:pt idx="12">
                  <c:v>-0.32167800000000002</c:v>
                </c:pt>
                <c:pt idx="13">
                  <c:v>-0.334949</c:v>
                </c:pt>
                <c:pt idx="14">
                  <c:v>-0.34371800000000002</c:v>
                </c:pt>
                <c:pt idx="15">
                  <c:v>-0.35589700000000002</c:v>
                </c:pt>
                <c:pt idx="16">
                  <c:v>-0.34589900000000001</c:v>
                </c:pt>
                <c:pt idx="17">
                  <c:v>-0.38843100000000003</c:v>
                </c:pt>
                <c:pt idx="18">
                  <c:v>-0.41187699999999999</c:v>
                </c:pt>
              </c:numCache>
            </c:numRef>
          </c:yVal>
          <c:smooth val="1"/>
          <c:extLst xmlns:c16r2="http://schemas.microsoft.com/office/drawing/2015/06/chart">
            <c:ext xmlns:c16="http://schemas.microsoft.com/office/drawing/2014/chart" uri="{C3380CC4-5D6E-409C-BE32-E72D297353CC}">
              <c16:uniqueId val="{00000003-6AB3-490E-ADE9-3A22E054B4D6}"/>
            </c:ext>
          </c:extLst>
        </c:ser>
        <c:ser>
          <c:idx val="5"/>
          <c:order val="5"/>
          <c:tx>
            <c:v>Unsprung - Span 2</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single_cont_rand!$F$5:$F$23</c:f>
              <c:numCache>
                <c:formatCode>General</c:formatCode>
                <c:ptCount val="19"/>
                <c:pt idx="0">
                  <c:v>-0.311334</c:v>
                </c:pt>
                <c:pt idx="1">
                  <c:v>-0.315473</c:v>
                </c:pt>
                <c:pt idx="2">
                  <c:v>-0.31789200000000001</c:v>
                </c:pt>
                <c:pt idx="3">
                  <c:v>-0.32619199999999998</c:v>
                </c:pt>
                <c:pt idx="4">
                  <c:v>-0.31739400000000001</c:v>
                </c:pt>
                <c:pt idx="5">
                  <c:v>-0.33609099999999997</c:v>
                </c:pt>
                <c:pt idx="6">
                  <c:v>-0.35054999999999997</c:v>
                </c:pt>
                <c:pt idx="7">
                  <c:v>-0.33789200000000003</c:v>
                </c:pt>
                <c:pt idx="8">
                  <c:v>-0.35551899999999997</c:v>
                </c:pt>
                <c:pt idx="9">
                  <c:v>-0.35045599999999999</c:v>
                </c:pt>
                <c:pt idx="10">
                  <c:v>-0.363265</c:v>
                </c:pt>
                <c:pt idx="11">
                  <c:v>-0.39519500000000002</c:v>
                </c:pt>
                <c:pt idx="12">
                  <c:v>-0.32112299999999999</c:v>
                </c:pt>
                <c:pt idx="13">
                  <c:v>-0.37890600000000002</c:v>
                </c:pt>
                <c:pt idx="14">
                  <c:v>-0.41936400000000001</c:v>
                </c:pt>
                <c:pt idx="15">
                  <c:v>-0.40130300000000002</c:v>
                </c:pt>
                <c:pt idx="16">
                  <c:v>-0.33808199999999999</c:v>
                </c:pt>
                <c:pt idx="17">
                  <c:v>-0.44276399999999999</c:v>
                </c:pt>
                <c:pt idx="18">
                  <c:v>-0.467835</c:v>
                </c:pt>
              </c:numCache>
            </c:numRef>
          </c:yVal>
          <c:smooth val="1"/>
          <c:extLst xmlns:c16r2="http://schemas.microsoft.com/office/drawing/2015/06/chart">
            <c:ext xmlns:c16="http://schemas.microsoft.com/office/drawing/2014/chart" uri="{C3380CC4-5D6E-409C-BE32-E72D297353CC}">
              <c16:uniqueId val="{00000004-6AB3-490E-ADE9-3A22E054B4D6}"/>
            </c:ext>
          </c:extLst>
        </c:ser>
        <c:dLbls>
          <c:showLegendKey val="0"/>
          <c:showVal val="0"/>
          <c:showCatName val="0"/>
          <c:showSerName val="0"/>
          <c:showPercent val="0"/>
          <c:showBubbleSize val="0"/>
        </c:dLbls>
        <c:axId val="201210880"/>
        <c:axId val="201229440"/>
      </c:scatterChart>
      <c:scatterChart>
        <c:scatterStyle val="smoothMarker"/>
        <c:varyColors val="0"/>
        <c:ser>
          <c:idx val="0"/>
          <c:order val="0"/>
          <c:tx>
            <c:v>Unsprung - Span 1</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single_cont_rand!$D$5:$D$23</c:f>
              <c:numCache>
                <c:formatCode>General</c:formatCode>
                <c:ptCount val="19"/>
                <c:pt idx="0">
                  <c:v>1</c:v>
                </c:pt>
                <c:pt idx="1">
                  <c:v>1.0201308038406236</c:v>
                </c:pt>
                <c:pt idx="2">
                  <c:v>1.0152604480727307</c:v>
                </c:pt>
                <c:pt idx="3">
                  <c:v>1.0477473266563671</c:v>
                </c:pt>
                <c:pt idx="4">
                  <c:v>1.0349666567951277</c:v>
                </c:pt>
                <c:pt idx="5">
                  <c:v>1.0463272522273404</c:v>
                </c:pt>
                <c:pt idx="6">
                  <c:v>1.1699557921553376</c:v>
                </c:pt>
                <c:pt idx="7">
                  <c:v>1.2023213578480521</c:v>
                </c:pt>
                <c:pt idx="8">
                  <c:v>1.0874701623808725</c:v>
                </c:pt>
                <c:pt idx="9">
                  <c:v>1.2576114918987964</c:v>
                </c:pt>
                <c:pt idx="10">
                  <c:v>1.1899438749478177</c:v>
                </c:pt>
                <c:pt idx="11">
                  <c:v>1.1705659246361506</c:v>
                </c:pt>
                <c:pt idx="12">
                  <c:v>0.99073383594929121</c:v>
                </c:pt>
                <c:pt idx="13">
                  <c:v>1.3709284360984348</c:v>
                </c:pt>
                <c:pt idx="14">
                  <c:v>1.6683947806912696</c:v>
                </c:pt>
                <c:pt idx="15">
                  <c:v>1.3379884181869433</c:v>
                </c:pt>
                <c:pt idx="16">
                  <c:v>1.1882776067107439</c:v>
                </c:pt>
                <c:pt idx="17">
                  <c:v>1.4746010054697842</c:v>
                </c:pt>
                <c:pt idx="18">
                  <c:v>1.5748625417905069</c:v>
                </c:pt>
              </c:numCache>
            </c:numRef>
          </c:yVal>
          <c:smooth val="1"/>
          <c:extLst xmlns:c16r2="http://schemas.microsoft.com/office/drawing/2015/06/chart">
            <c:ext xmlns:c16="http://schemas.microsoft.com/office/drawing/2014/chart" uri="{C3380CC4-5D6E-409C-BE32-E72D297353CC}">
              <c16:uniqueId val="{00000005-6AB3-490E-ADE9-3A22E054B4D6}"/>
            </c:ext>
          </c:extLst>
        </c:ser>
        <c:dLbls>
          <c:showLegendKey val="0"/>
          <c:showVal val="0"/>
          <c:showCatName val="0"/>
          <c:showSerName val="0"/>
          <c:showPercent val="0"/>
          <c:showBubbleSize val="0"/>
        </c:dLbls>
        <c:axId val="201241728"/>
        <c:axId val="201231360"/>
      </c:scatterChart>
      <c:valAx>
        <c:axId val="201210880"/>
        <c:scaling>
          <c:orientation val="minMax"/>
          <c:max val="105"/>
          <c:min val="0"/>
        </c:scaling>
        <c:delete val="0"/>
        <c:axPos val="b"/>
        <c:title>
          <c:tx>
            <c:rich>
              <a:bodyPr/>
              <a:lstStyle/>
              <a:p>
                <a:pPr>
                  <a:defRPr/>
                </a:pPr>
                <a:r>
                  <a:rPr lang="en-US"/>
                  <a:t>Vehicle Velocity (mph)</a:t>
                </a:r>
              </a:p>
            </c:rich>
          </c:tx>
          <c:layout/>
          <c:overlay val="0"/>
        </c:title>
        <c:numFmt formatCode="General" sourceLinked="1"/>
        <c:majorTickMark val="out"/>
        <c:minorTickMark val="none"/>
        <c:tickLblPos val="nextTo"/>
        <c:crossAx val="201229440"/>
        <c:crossesAt val="-0.8"/>
        <c:crossBetween val="midCat"/>
      </c:valAx>
      <c:valAx>
        <c:axId val="201229440"/>
        <c:scaling>
          <c:orientation val="minMax"/>
          <c:max val="-0.2"/>
          <c:min val="-0.5"/>
        </c:scaling>
        <c:delete val="0"/>
        <c:axPos val="l"/>
        <c:majorGridlines/>
        <c:title>
          <c:tx>
            <c:rich>
              <a:bodyPr rot="-5400000" vert="horz"/>
              <a:lstStyle/>
              <a:p>
                <a:pPr>
                  <a:defRPr/>
                </a:pPr>
                <a:r>
                  <a:rPr lang="en-US"/>
                  <a:t>displacement (in)</a:t>
                </a:r>
              </a:p>
            </c:rich>
          </c:tx>
          <c:layout/>
          <c:overlay val="0"/>
        </c:title>
        <c:numFmt formatCode="General" sourceLinked="1"/>
        <c:majorTickMark val="out"/>
        <c:minorTickMark val="none"/>
        <c:tickLblPos val="nextTo"/>
        <c:crossAx val="201210880"/>
        <c:crosses val="autoZero"/>
        <c:crossBetween val="midCat"/>
      </c:valAx>
      <c:valAx>
        <c:axId val="201231360"/>
        <c:scaling>
          <c:orientation val="maxMin"/>
          <c:max val="1.784"/>
          <c:min val="0.71360000000000012"/>
        </c:scaling>
        <c:delete val="0"/>
        <c:axPos val="r"/>
        <c:title>
          <c:tx>
            <c:rich>
              <a:bodyPr rot="-5400000" vert="horz"/>
              <a:lstStyle/>
              <a:p>
                <a:pPr>
                  <a:defRPr/>
                </a:pPr>
                <a:r>
                  <a:rPr lang="en-US"/>
                  <a:t>Amplification Factor</a:t>
                </a:r>
              </a:p>
            </c:rich>
          </c:tx>
          <c:layout/>
          <c:overlay val="0"/>
        </c:title>
        <c:numFmt formatCode="General" sourceLinked="1"/>
        <c:majorTickMark val="out"/>
        <c:minorTickMark val="none"/>
        <c:tickLblPos val="nextTo"/>
        <c:crossAx val="201241728"/>
        <c:crosses val="max"/>
        <c:crossBetween val="midCat"/>
      </c:valAx>
      <c:valAx>
        <c:axId val="201241728"/>
        <c:scaling>
          <c:orientation val="minMax"/>
        </c:scaling>
        <c:delete val="1"/>
        <c:axPos val="t"/>
        <c:numFmt formatCode="General" sourceLinked="1"/>
        <c:majorTickMark val="out"/>
        <c:minorTickMark val="none"/>
        <c:tickLblPos val="nextTo"/>
        <c:crossAx val="201231360"/>
        <c:crosses val="autoZero"/>
        <c:crossBetween val="midCat"/>
      </c:valAx>
    </c:plotArea>
    <c:legend>
      <c:legendPos val="b"/>
      <c:layout>
        <c:manualLayout>
          <c:xMode val="edge"/>
          <c:yMode val="edge"/>
          <c:x val="5.0000009941941051E-2"/>
          <c:y val="0.806399150699048"/>
          <c:w val="0.86966135163870029"/>
          <c:h val="0.14529167055699066"/>
        </c:manualLayout>
      </c:layout>
      <c:overlay val="0"/>
    </c:legend>
    <c:plotVisOnly val="1"/>
    <c:dispBlanksAs val="gap"/>
    <c:showDLblsOverMax val="0"/>
  </c:chart>
  <c:spPr>
    <a:solidFill>
      <a:schemeClr val="bg1"/>
    </a:solid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Impact of Vehicle Speed on Displacement</a:t>
            </a:r>
          </a:p>
        </c:rich>
      </c:tx>
      <c:layout/>
      <c:overlay val="0"/>
    </c:title>
    <c:autoTitleDeleted val="0"/>
    <c:plotArea>
      <c:layout>
        <c:manualLayout>
          <c:layoutTarget val="inner"/>
          <c:xMode val="edge"/>
          <c:yMode val="edge"/>
          <c:x val="0.14589875129245208"/>
          <c:y val="0.20871805086864142"/>
          <c:w val="0.71592977014236858"/>
          <c:h val="0.41964246656667914"/>
        </c:manualLayout>
      </c:layout>
      <c:scatterChart>
        <c:scatterStyle val="smoothMarker"/>
        <c:varyColors val="0"/>
        <c:ser>
          <c:idx val="1"/>
          <c:order val="1"/>
          <c:tx>
            <c:v>Sprung Mass - Span 1</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single_continuous!$G$5:$G$21</c:f>
              <c:numCache>
                <c:formatCode>General</c:formatCode>
                <c:ptCount val="17"/>
                <c:pt idx="0">
                  <c:v>-0.18240400000000001</c:v>
                </c:pt>
                <c:pt idx="1">
                  <c:v>-0.18475900000000001</c:v>
                </c:pt>
                <c:pt idx="2">
                  <c:v>-0.18403700000000001</c:v>
                </c:pt>
                <c:pt idx="3">
                  <c:v>-0.18551500000000001</c:v>
                </c:pt>
                <c:pt idx="4">
                  <c:v>-0.18581400000000001</c:v>
                </c:pt>
                <c:pt idx="5">
                  <c:v>-0.18678900000000001</c:v>
                </c:pt>
                <c:pt idx="6">
                  <c:v>-0.19731399999999999</c:v>
                </c:pt>
                <c:pt idx="7">
                  <c:v>-0.19811200000000001</c:v>
                </c:pt>
                <c:pt idx="8">
                  <c:v>-0.191415</c:v>
                </c:pt>
                <c:pt idx="9">
                  <c:v>-0.18126999999999999</c:v>
                </c:pt>
                <c:pt idx="10">
                  <c:v>-0.18886</c:v>
                </c:pt>
                <c:pt idx="11">
                  <c:v>-0.19583</c:v>
                </c:pt>
                <c:pt idx="12">
                  <c:v>-0.20230100000000001</c:v>
                </c:pt>
                <c:pt idx="13">
                  <c:v>-0.209258</c:v>
                </c:pt>
                <c:pt idx="14">
                  <c:v>-0.21668000000000001</c:v>
                </c:pt>
                <c:pt idx="15">
                  <c:v>-0.22273799999999999</c:v>
                </c:pt>
                <c:pt idx="16">
                  <c:v>-0.22914399999999999</c:v>
                </c:pt>
              </c:numCache>
            </c:numRef>
          </c:yVal>
          <c:smooth val="1"/>
          <c:extLst xmlns:c16r2="http://schemas.microsoft.com/office/drawing/2015/06/chart">
            <c:ext xmlns:c16="http://schemas.microsoft.com/office/drawing/2014/chart" uri="{C3380CC4-5D6E-409C-BE32-E72D297353CC}">
              <c16:uniqueId val="{00000000-AE5F-48E3-8E70-832FBF3B480B}"/>
            </c:ext>
          </c:extLst>
        </c:ser>
        <c:ser>
          <c:idx val="2"/>
          <c:order val="2"/>
          <c:tx>
            <c:v>Sprung Mass - Span 2</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single_continuous!$I$5:$I$21</c:f>
              <c:numCache>
                <c:formatCode>General</c:formatCode>
                <c:ptCount val="17"/>
                <c:pt idx="0">
                  <c:v>-0.18240500000000001</c:v>
                </c:pt>
                <c:pt idx="1">
                  <c:v>-0.18338399999999999</c:v>
                </c:pt>
                <c:pt idx="2">
                  <c:v>-0.18435499999999999</c:v>
                </c:pt>
                <c:pt idx="3">
                  <c:v>-0.18529599999999999</c:v>
                </c:pt>
                <c:pt idx="4">
                  <c:v>-0.18651799999999999</c:v>
                </c:pt>
                <c:pt idx="5">
                  <c:v>-0.18748799999999999</c:v>
                </c:pt>
                <c:pt idx="6">
                  <c:v>-0.19329099999999999</c:v>
                </c:pt>
                <c:pt idx="7">
                  <c:v>-0.19599800000000001</c:v>
                </c:pt>
                <c:pt idx="8">
                  <c:v>-0.184559</c:v>
                </c:pt>
                <c:pt idx="9">
                  <c:v>-0.20131299999999999</c:v>
                </c:pt>
                <c:pt idx="10">
                  <c:v>-0.181897</c:v>
                </c:pt>
                <c:pt idx="11">
                  <c:v>-0.21033199999999999</c:v>
                </c:pt>
                <c:pt idx="12">
                  <c:v>-0.22553300000000001</c:v>
                </c:pt>
                <c:pt idx="13">
                  <c:v>-0.21518399999999999</c:v>
                </c:pt>
                <c:pt idx="14">
                  <c:v>-0.193216</c:v>
                </c:pt>
                <c:pt idx="15">
                  <c:v>-0.21940000000000001</c:v>
                </c:pt>
                <c:pt idx="16">
                  <c:v>-0.232905</c:v>
                </c:pt>
              </c:numCache>
            </c:numRef>
          </c:yVal>
          <c:smooth val="1"/>
          <c:extLst xmlns:c16r2="http://schemas.microsoft.com/office/drawing/2015/06/chart">
            <c:ext xmlns:c16="http://schemas.microsoft.com/office/drawing/2014/chart" uri="{C3380CC4-5D6E-409C-BE32-E72D297353CC}">
              <c16:uniqueId val="{00000001-AE5F-48E3-8E70-832FBF3B480B}"/>
            </c:ext>
          </c:extLst>
        </c:ser>
        <c:ser>
          <c:idx val="3"/>
          <c:order val="3"/>
          <c:tx>
            <c:v>50% Damping - Span 1</c:v>
          </c:tx>
          <c:xVal>
            <c:numRef>
              <c:f>single_continuous!$O$5:$O$21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single_continuous!$P$5:$P$21</c:f>
              <c:numCache>
                <c:formatCode>General</c:formatCode>
                <c:ptCount val="17"/>
                <c:pt idx="0">
                  <c:v>-0.18240500000000001</c:v>
                </c:pt>
                <c:pt idx="1">
                  <c:v>-0.183309</c:v>
                </c:pt>
                <c:pt idx="2">
                  <c:v>-0.18584600000000001</c:v>
                </c:pt>
                <c:pt idx="3">
                  <c:v>-0.18947600000000001</c:v>
                </c:pt>
                <c:pt idx="4">
                  <c:v>-0.18933800000000001</c:v>
                </c:pt>
                <c:pt idx="5">
                  <c:v>-0.18845200000000001</c:v>
                </c:pt>
                <c:pt idx="6">
                  <c:v>-0.199853</c:v>
                </c:pt>
                <c:pt idx="7">
                  <c:v>-0.20170399999999999</c:v>
                </c:pt>
                <c:pt idx="8">
                  <c:v>-0.19554199999999999</c:v>
                </c:pt>
                <c:pt idx="9">
                  <c:v>-0.183083</c:v>
                </c:pt>
                <c:pt idx="10">
                  <c:v>-0.187447</c:v>
                </c:pt>
                <c:pt idx="11">
                  <c:v>-0.19617200000000001</c:v>
                </c:pt>
                <c:pt idx="12">
                  <c:v>-0.20411000000000001</c:v>
                </c:pt>
                <c:pt idx="13">
                  <c:v>-0.21158199999999999</c:v>
                </c:pt>
                <c:pt idx="14">
                  <c:v>-0.219947</c:v>
                </c:pt>
                <c:pt idx="15">
                  <c:v>-0.22578100000000001</c:v>
                </c:pt>
                <c:pt idx="16">
                  <c:v>-0.232705</c:v>
                </c:pt>
              </c:numCache>
            </c:numRef>
          </c:yVal>
          <c:smooth val="1"/>
          <c:extLst xmlns:c16r2="http://schemas.microsoft.com/office/drawing/2015/06/chart">
            <c:ext xmlns:c16="http://schemas.microsoft.com/office/drawing/2014/chart" uri="{C3380CC4-5D6E-409C-BE32-E72D297353CC}">
              <c16:uniqueId val="{00000002-AE5F-48E3-8E70-832FBF3B480B}"/>
            </c:ext>
          </c:extLst>
        </c:ser>
        <c:ser>
          <c:idx val="4"/>
          <c:order val="4"/>
          <c:tx>
            <c:v>50% Damping - Span 2</c:v>
          </c:tx>
          <c:xVal>
            <c:numRef>
              <c:f>single_continuous!$O$5:$O$21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single_continuous!$R$5:$R$21</c:f>
              <c:numCache>
                <c:formatCode>General</c:formatCode>
                <c:ptCount val="17"/>
                <c:pt idx="0">
                  <c:v>-0.18240400000000001</c:v>
                </c:pt>
                <c:pt idx="1">
                  <c:v>-0.182532</c:v>
                </c:pt>
                <c:pt idx="2">
                  <c:v>-0.18310100000000001</c:v>
                </c:pt>
                <c:pt idx="3">
                  <c:v>-0.18484800000000001</c:v>
                </c:pt>
                <c:pt idx="4">
                  <c:v>-0.18709400000000001</c:v>
                </c:pt>
                <c:pt idx="5">
                  <c:v>-0.18848500000000001</c:v>
                </c:pt>
                <c:pt idx="6">
                  <c:v>-0.191244</c:v>
                </c:pt>
                <c:pt idx="7">
                  <c:v>-0.19540299999999999</c:v>
                </c:pt>
                <c:pt idx="8">
                  <c:v>-0.18762400000000001</c:v>
                </c:pt>
                <c:pt idx="9">
                  <c:v>-0.19841300000000001</c:v>
                </c:pt>
                <c:pt idx="10">
                  <c:v>-0.17963999999999999</c:v>
                </c:pt>
                <c:pt idx="11">
                  <c:v>-0.208228</c:v>
                </c:pt>
                <c:pt idx="12">
                  <c:v>-0.21851999999999999</c:v>
                </c:pt>
                <c:pt idx="13">
                  <c:v>-0.20432400000000001</c:v>
                </c:pt>
                <c:pt idx="14">
                  <c:v>-0.192882</c:v>
                </c:pt>
                <c:pt idx="15">
                  <c:v>-0.21803</c:v>
                </c:pt>
                <c:pt idx="16">
                  <c:v>-0.22870799999999999</c:v>
                </c:pt>
              </c:numCache>
            </c:numRef>
          </c:yVal>
          <c:smooth val="1"/>
          <c:extLst xmlns:c16r2="http://schemas.microsoft.com/office/drawing/2015/06/chart">
            <c:ext xmlns:c16="http://schemas.microsoft.com/office/drawing/2014/chart" uri="{C3380CC4-5D6E-409C-BE32-E72D297353CC}">
              <c16:uniqueId val="{00000003-AE5F-48E3-8E70-832FBF3B480B}"/>
            </c:ext>
          </c:extLst>
        </c:ser>
        <c:dLbls>
          <c:showLegendKey val="0"/>
          <c:showVal val="0"/>
          <c:showCatName val="0"/>
          <c:showSerName val="0"/>
          <c:showPercent val="0"/>
          <c:showBubbleSize val="0"/>
        </c:dLbls>
        <c:axId val="201535872"/>
        <c:axId val="201537792"/>
      </c:scatterChart>
      <c:scatterChart>
        <c:scatterStyle val="smoothMarker"/>
        <c:varyColors val="0"/>
        <c:ser>
          <c:idx val="0"/>
          <c:order val="0"/>
          <c:tx>
            <c:v>Unsprung Mass</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single_continuous!$D$5:$D$21</c:f>
              <c:numCache>
                <c:formatCode>General</c:formatCode>
                <c:ptCount val="17"/>
                <c:pt idx="0">
                  <c:v>1</c:v>
                </c:pt>
                <c:pt idx="1">
                  <c:v>1.0119843863073177</c:v>
                </c:pt>
                <c:pt idx="2">
                  <c:v>1.0260136839104406</c:v>
                </c:pt>
                <c:pt idx="3">
                  <c:v>1.0470329598035131</c:v>
                </c:pt>
                <c:pt idx="4">
                  <c:v>1.0465559965790223</c:v>
                </c:pt>
                <c:pt idx="5">
                  <c:v>1.0390397140413588</c:v>
                </c:pt>
                <c:pt idx="6">
                  <c:v>1.1024813052345344</c:v>
                </c:pt>
                <c:pt idx="7">
                  <c:v>1.1149207254226881</c:v>
                </c:pt>
                <c:pt idx="8">
                  <c:v>1.0772899717111466</c:v>
                </c:pt>
                <c:pt idx="9">
                  <c:v>1.0124394201881537</c:v>
                </c:pt>
                <c:pt idx="10">
                  <c:v>1.0250268634459769</c:v>
                </c:pt>
                <c:pt idx="11">
                  <c:v>1.0778930286616522</c:v>
                </c:pt>
                <c:pt idx="12">
                  <c:v>1.1290815990877392</c:v>
                </c:pt>
                <c:pt idx="13">
                  <c:v>1.1733733909344093</c:v>
                </c:pt>
                <c:pt idx="14">
                  <c:v>1.2241069274796605</c:v>
                </c:pt>
                <c:pt idx="15">
                  <c:v>1.2621981974079515</c:v>
                </c:pt>
                <c:pt idx="16">
                  <c:v>1.301172123418346</c:v>
                </c:pt>
              </c:numCache>
            </c:numRef>
          </c:yVal>
          <c:smooth val="1"/>
          <c:extLst xmlns:c16r2="http://schemas.microsoft.com/office/drawing/2015/06/chart">
            <c:ext xmlns:c16="http://schemas.microsoft.com/office/drawing/2014/chart" uri="{C3380CC4-5D6E-409C-BE32-E72D297353CC}">
              <c16:uniqueId val="{00000004-AE5F-48E3-8E70-832FBF3B480B}"/>
            </c:ext>
          </c:extLst>
        </c:ser>
        <c:dLbls>
          <c:showLegendKey val="0"/>
          <c:showVal val="0"/>
          <c:showCatName val="0"/>
          <c:showSerName val="0"/>
          <c:showPercent val="0"/>
          <c:showBubbleSize val="0"/>
        </c:dLbls>
        <c:axId val="201558272"/>
        <c:axId val="201556352"/>
      </c:scatterChart>
      <c:valAx>
        <c:axId val="201535872"/>
        <c:scaling>
          <c:orientation val="minMax"/>
          <c:max val="95"/>
          <c:min val="0"/>
        </c:scaling>
        <c:delete val="0"/>
        <c:axPos val="b"/>
        <c:title>
          <c:tx>
            <c:rich>
              <a:bodyPr/>
              <a:lstStyle/>
              <a:p>
                <a:pPr>
                  <a:defRPr/>
                </a:pPr>
                <a:r>
                  <a:rPr lang="en-US"/>
                  <a:t>Vehicle Velocity (mph)</a:t>
                </a:r>
              </a:p>
            </c:rich>
          </c:tx>
          <c:layout/>
          <c:overlay val="0"/>
        </c:title>
        <c:numFmt formatCode="General" sourceLinked="1"/>
        <c:majorTickMark val="out"/>
        <c:minorTickMark val="none"/>
        <c:tickLblPos val="nextTo"/>
        <c:crossAx val="201537792"/>
        <c:crossesAt val="-0.4"/>
        <c:crossBetween val="midCat"/>
        <c:majorUnit val="10"/>
      </c:valAx>
      <c:valAx>
        <c:axId val="201537792"/>
        <c:scaling>
          <c:orientation val="minMax"/>
          <c:max val="-0.17"/>
          <c:min val="-0.25"/>
        </c:scaling>
        <c:delete val="0"/>
        <c:axPos val="l"/>
        <c:majorGridlines/>
        <c:title>
          <c:tx>
            <c:rich>
              <a:bodyPr rot="-5400000" vert="horz"/>
              <a:lstStyle/>
              <a:p>
                <a:pPr>
                  <a:defRPr/>
                </a:pPr>
                <a:r>
                  <a:rPr lang="en-US"/>
                  <a:t>displacement (in)</a:t>
                </a:r>
              </a:p>
            </c:rich>
          </c:tx>
          <c:layout/>
          <c:overlay val="0"/>
        </c:title>
        <c:numFmt formatCode="General" sourceLinked="1"/>
        <c:majorTickMark val="out"/>
        <c:minorTickMark val="none"/>
        <c:tickLblPos val="nextTo"/>
        <c:crossAx val="201535872"/>
        <c:crosses val="autoZero"/>
        <c:crossBetween val="midCat"/>
      </c:valAx>
      <c:valAx>
        <c:axId val="201556352"/>
        <c:scaling>
          <c:orientation val="maxMin"/>
          <c:max val="1.3706"/>
          <c:min val="0.93200000000000005"/>
        </c:scaling>
        <c:delete val="0"/>
        <c:axPos val="r"/>
        <c:title>
          <c:tx>
            <c:rich>
              <a:bodyPr rot="-5400000" vert="horz"/>
              <a:lstStyle/>
              <a:p>
                <a:pPr>
                  <a:defRPr/>
                </a:pPr>
                <a:r>
                  <a:rPr lang="en-US"/>
                  <a:t>Amplification Factor</a:t>
                </a:r>
              </a:p>
            </c:rich>
          </c:tx>
          <c:layout/>
          <c:overlay val="0"/>
        </c:title>
        <c:numFmt formatCode="#,##0.00" sourceLinked="0"/>
        <c:majorTickMark val="out"/>
        <c:minorTickMark val="none"/>
        <c:tickLblPos val="nextTo"/>
        <c:crossAx val="201558272"/>
        <c:crosses val="max"/>
        <c:crossBetween val="midCat"/>
      </c:valAx>
      <c:valAx>
        <c:axId val="201558272"/>
        <c:scaling>
          <c:orientation val="minMax"/>
        </c:scaling>
        <c:delete val="1"/>
        <c:axPos val="t"/>
        <c:numFmt formatCode="General" sourceLinked="1"/>
        <c:majorTickMark val="out"/>
        <c:minorTickMark val="none"/>
        <c:tickLblPos val="nextTo"/>
        <c:crossAx val="201556352"/>
        <c:crosses val="autoZero"/>
        <c:crossBetween val="midCat"/>
      </c:valAx>
    </c:plotArea>
    <c:legend>
      <c:legendPos val="b"/>
      <c:layout/>
      <c:overlay val="0"/>
    </c:legend>
    <c:plotVisOnly val="1"/>
    <c:dispBlanksAs val="gap"/>
    <c:showDLblsOverMax val="0"/>
  </c:chart>
  <c:spPr>
    <a:solidFill>
      <a:schemeClr val="bg1"/>
    </a:solid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F022A6-BA61-455C-A69E-1C1F3074B4A1}" type="datetimeFigureOut">
              <a:rPr lang="en-US" smtClean="0"/>
              <a:t>8/17/2017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6DFDA-7544-467C-AEA3-2E1E74A182D2}" type="slidenum">
              <a:rPr lang="en-US" smtClean="0"/>
              <a:t>‹#›</a:t>
            </a:fld>
            <a:endParaRPr lang="en-US"/>
          </a:p>
        </p:txBody>
      </p:sp>
    </p:spTree>
    <p:extLst>
      <p:ext uri="{BB962C8B-B14F-4D97-AF65-F5344CB8AC3E}">
        <p14:creationId xmlns:p14="http://schemas.microsoft.com/office/powerpoint/2010/main" val="41946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29ED0-37F1-47A3-9C29-1AC6C60B510A}" type="slidenum">
              <a:rPr lang="en-US" smtClean="0"/>
              <a:t>1</a:t>
            </a:fld>
            <a:endParaRPr lang="en-US"/>
          </a:p>
        </p:txBody>
      </p:sp>
    </p:spTree>
    <p:extLst>
      <p:ext uri="{BB962C8B-B14F-4D97-AF65-F5344CB8AC3E}">
        <p14:creationId xmlns:p14="http://schemas.microsoft.com/office/powerpoint/2010/main" val="194507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229ED0-37F1-47A3-9C29-1AC6C60B510A}" type="slidenum">
              <a:rPr lang="en-US" smtClean="0"/>
              <a:t>2</a:t>
            </a:fld>
            <a:endParaRPr lang="en-US"/>
          </a:p>
        </p:txBody>
      </p:sp>
    </p:spTree>
    <p:extLst>
      <p:ext uri="{BB962C8B-B14F-4D97-AF65-F5344CB8AC3E}">
        <p14:creationId xmlns:p14="http://schemas.microsoft.com/office/powerpoint/2010/main" val="117838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229ED0-37F1-47A3-9C29-1AC6C60B510A}" type="slidenum">
              <a:rPr lang="en-US" smtClean="0"/>
              <a:t>3</a:t>
            </a:fld>
            <a:endParaRPr lang="en-US"/>
          </a:p>
        </p:txBody>
      </p:sp>
    </p:spTree>
    <p:extLst>
      <p:ext uri="{BB962C8B-B14F-4D97-AF65-F5344CB8AC3E}">
        <p14:creationId xmlns:p14="http://schemas.microsoft.com/office/powerpoint/2010/main" val="184996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9"/>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59103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85797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191374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24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4"/>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4"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CFF4D4-B663-4E6B-A429-8DD3823B2B8E}"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67922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4"/>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4"/>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CFF4D4-B663-4E6B-A429-8DD3823B2B8E}"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857385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6"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CFF4D4-B663-4E6B-A429-8DD3823B2B8E}" type="datetimeFigureOut">
              <a:rPr lang="en-US" smtClean="0"/>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64181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715962"/>
          </a:xfrm>
        </p:spPr>
        <p:txBody>
          <a:bodyPr lIns="0" tIns="0" rIns="0" bIns="0" anchor="t" anchorCtr="0">
            <a:normAutofit/>
          </a:bodyPr>
          <a:lstStyle>
            <a:lvl1pPr algn="l">
              <a:defRPr sz="32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CFF4D4-B663-4E6B-A429-8DD3823B2B8E}" type="datetimeFigureOut">
              <a:rPr lang="en-US" smtClean="0"/>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264984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CFF4D4-B663-4E6B-A429-8DD3823B2B8E}" type="datetimeFigureOut">
              <a:rPr lang="en-US" smtClean="0"/>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37642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4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2"/>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3" y="1435102"/>
            <a:ext cx="40100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CFF4D4-B663-4E6B-A429-8DD3823B2B8E}"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188809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CFF4D4-B663-4E6B-A429-8DD3823B2B8E}"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239034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4"/>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4"/>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FF4D4-B663-4E6B-A429-8DD3823B2B8E}" type="datetimeFigureOut">
              <a:rPr lang="en-US" smtClean="0"/>
              <a:t>8/17/2017</a:t>
            </a:fld>
            <a:endParaRPr lang="en-US"/>
          </a:p>
        </p:txBody>
      </p:sp>
      <p:sp>
        <p:nvSpPr>
          <p:cNvPr id="5" name="Footer Placeholder 4"/>
          <p:cNvSpPr>
            <a:spLocks noGrp="1"/>
          </p:cNvSpPr>
          <p:nvPr>
            <p:ph type="ftr" sz="quarter" idx="3"/>
          </p:nvPr>
        </p:nvSpPr>
        <p:spPr>
          <a:xfrm>
            <a:off x="4164515" y="6356354"/>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4"/>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8B45D-FFF7-4863-9282-A78BECDFA626}" type="slidenum">
              <a:rPr lang="en-US" smtClean="0"/>
              <a:t>‹#›</a:t>
            </a:fld>
            <a:endParaRPr lang="en-US"/>
          </a:p>
        </p:txBody>
      </p:sp>
    </p:spTree>
    <p:extLst>
      <p:ext uri="{BB962C8B-B14F-4D97-AF65-F5344CB8AC3E}">
        <p14:creationId xmlns:p14="http://schemas.microsoft.com/office/powerpoint/2010/main" val="3151973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bm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6596" t="18369" r="16737" b="15147"/>
          <a:stretch/>
        </p:blipFill>
        <p:spPr>
          <a:xfrm>
            <a:off x="100454" y="381841"/>
            <a:ext cx="12011071" cy="6395779"/>
          </a:xfrm>
          <a:prstGeom prst="rect">
            <a:avLst/>
          </a:prstGeom>
        </p:spPr>
      </p:pic>
      <p:sp>
        <p:nvSpPr>
          <p:cNvPr id="12" name="Freeform 11"/>
          <p:cNvSpPr/>
          <p:nvPr/>
        </p:nvSpPr>
        <p:spPr>
          <a:xfrm rot="60000" flipH="1">
            <a:off x="4081084" y="1700961"/>
            <a:ext cx="994023" cy="444128"/>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 name="connsiteX0" fmla="*/ 0 w 865343"/>
              <a:gd name="connsiteY0" fmla="*/ 0 h 792744"/>
              <a:gd name="connsiteX1" fmla="*/ 865343 w 865343"/>
              <a:gd name="connsiteY1" fmla="*/ 792744 h 792744"/>
              <a:gd name="connsiteX2" fmla="*/ 7951 w 865343"/>
              <a:gd name="connsiteY2" fmla="*/ 206734 h 792744"/>
              <a:gd name="connsiteX3" fmla="*/ 0 w 865343"/>
              <a:gd name="connsiteY3" fmla="*/ 0 h 792744"/>
            </a:gdLst>
            <a:ahLst/>
            <a:cxnLst>
              <a:cxn ang="0">
                <a:pos x="connsiteX0" y="connsiteY0"/>
              </a:cxn>
              <a:cxn ang="0">
                <a:pos x="connsiteX1" y="connsiteY1"/>
              </a:cxn>
              <a:cxn ang="0">
                <a:pos x="connsiteX2" y="connsiteY2"/>
              </a:cxn>
              <a:cxn ang="0">
                <a:pos x="connsiteX3" y="connsiteY3"/>
              </a:cxn>
            </a:cxnLst>
            <a:rect l="l" t="t" r="r" b="b"/>
            <a:pathLst>
              <a:path w="865343" h="792744">
                <a:moveTo>
                  <a:pt x="0" y="0"/>
                </a:moveTo>
                <a:lnTo>
                  <a:pt x="865343" y="792744"/>
                </a:lnTo>
                <a:lnTo>
                  <a:pt x="7951" y="206734"/>
                </a:lnTo>
                <a:lnTo>
                  <a:pt x="0" y="0"/>
                </a:lnTo>
                <a:close/>
              </a:path>
            </a:pathLst>
          </a:custGeom>
          <a:solidFill>
            <a:schemeClr val="bg1">
              <a:alpha val="65000"/>
            </a:schemeClr>
          </a:solidFill>
          <a:ln>
            <a:solidFill>
              <a:schemeClr val="tx1">
                <a:lumMod val="85000"/>
                <a:lumOff val="15000"/>
              </a:schemeClr>
            </a:solidFill>
          </a:ln>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4"/>
          <a:stretch>
            <a:fillRect/>
          </a:stretch>
        </p:blipFill>
        <p:spPr>
          <a:xfrm>
            <a:off x="5083137" y="1263435"/>
            <a:ext cx="6477364" cy="2610220"/>
          </a:xfrm>
          <a:prstGeom prst="rect">
            <a:avLst/>
          </a:prstGeom>
          <a:ln>
            <a:solidFill>
              <a:schemeClr val="tx1">
                <a:lumMod val="85000"/>
                <a:lumOff val="15000"/>
              </a:schemeClr>
            </a:solidFill>
          </a:ln>
        </p:spPr>
      </p:pic>
      <p:sp>
        <p:nvSpPr>
          <p:cNvPr id="6" name="Rectangle 5"/>
          <p:cNvSpPr/>
          <p:nvPr/>
        </p:nvSpPr>
        <p:spPr>
          <a:xfrm>
            <a:off x="6176309" y="3271722"/>
            <a:ext cx="3860949" cy="424732"/>
          </a:xfrm>
          <a:prstGeom prst="rect">
            <a:avLst/>
          </a:prstGeom>
          <a:solidFill>
            <a:schemeClr val="bg1">
              <a:alpha val="59000"/>
            </a:schemeClr>
          </a:solidFill>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a:t>
            </a:r>
          </a:p>
        </p:txBody>
      </p:sp>
      <p:sp>
        <p:nvSpPr>
          <p:cNvPr id="8" name="TextBox 7"/>
          <p:cNvSpPr txBox="1"/>
          <p:nvPr/>
        </p:nvSpPr>
        <p:spPr>
          <a:xfrm>
            <a:off x="0" y="1"/>
            <a:ext cx="12188825" cy="830997"/>
          </a:xfrm>
          <a:prstGeom prst="rect">
            <a:avLst/>
          </a:prstGeom>
          <a:solidFill>
            <a:schemeClr val="accent2"/>
          </a:solidFill>
        </p:spPr>
        <p:txBody>
          <a:bodyPr wrap="square" rtlCol="0">
            <a:spAutoFit/>
          </a:bodyPr>
          <a:lstStyle/>
          <a:p>
            <a:pPr algn="ctr"/>
            <a:r>
              <a:rPr lang="en-US" sz="2400" dirty="0" smtClean="0">
                <a:latin typeface="Arial" panose="020B0604020202020204" pitchFamily="34" charset="0"/>
                <a:cs typeface="Arial" panose="020B0604020202020204" pitchFamily="34" charset="0"/>
              </a:rPr>
              <a:t>Case Study 1: Complementing </a:t>
            </a:r>
            <a:r>
              <a:rPr lang="en-US" sz="2400" dirty="0">
                <a:latin typeface="Arial" panose="020B0604020202020204" pitchFamily="34" charset="0"/>
                <a:cs typeface="Arial" panose="020B0604020202020204" pitchFamily="34" charset="0"/>
              </a:rPr>
              <a:t>Visual Inspection with Technology Tools and Heuristics </a:t>
            </a:r>
            <a:r>
              <a:rPr lang="en-US" sz="2400" dirty="0" smtClean="0">
                <a:latin typeface="Arial" panose="020B0604020202020204" pitchFamily="34" charset="0"/>
                <a:cs typeface="Arial" panose="020B0604020202020204" pitchFamily="34" charset="0"/>
              </a:rPr>
              <a:t>for </a:t>
            </a:r>
            <a:r>
              <a:rPr lang="en-US" sz="2400" dirty="0">
                <a:latin typeface="Arial" panose="020B0604020202020204" pitchFamily="34" charset="0"/>
                <a:cs typeface="Arial" panose="020B0604020202020204" pitchFamily="34" charset="0"/>
              </a:rPr>
              <a:t>Bridge Condition Evaluation and Asset </a:t>
            </a:r>
            <a:r>
              <a:rPr lang="en-US" sz="2400" dirty="0" smtClean="0">
                <a:latin typeface="Arial" panose="020B0604020202020204" pitchFamily="34" charset="0"/>
                <a:cs typeface="Arial" panose="020B0604020202020204" pitchFamily="34" charset="0"/>
              </a:rPr>
              <a:t>Management</a:t>
            </a:r>
            <a:endParaRPr lang="en-US" sz="2400" dirty="0">
              <a:latin typeface="Arial" panose="020B0604020202020204" pitchFamily="34" charset="0"/>
              <a:cs typeface="Arial" panose="020B0604020202020204" pitchFamily="34" charset="0"/>
            </a:endParaRPr>
          </a:p>
        </p:txBody>
      </p:sp>
      <p:sp>
        <p:nvSpPr>
          <p:cNvPr id="7" name="Rounded Rectangle 6"/>
          <p:cNvSpPr/>
          <p:nvPr/>
        </p:nvSpPr>
        <p:spPr>
          <a:xfrm>
            <a:off x="101955" y="5936676"/>
            <a:ext cx="5115174" cy="910817"/>
          </a:xfrm>
          <a:prstGeom prst="roundRect">
            <a:avLst/>
          </a:prstGeom>
          <a:solidFill>
            <a:srgbClr val="FF0000">
              <a:alpha val="64000"/>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Rounded MT Bold" panose="020F0704030504030204" pitchFamily="34" charset="0"/>
              </a:rPr>
              <a:t>Case Studies of Technology Leveraging to Address Bridge Performance Concerns </a:t>
            </a:r>
          </a:p>
        </p:txBody>
      </p:sp>
    </p:spTree>
    <p:extLst>
      <p:ext uri="{BB962C8B-B14F-4D97-AF65-F5344CB8AC3E}">
        <p14:creationId xmlns:p14="http://schemas.microsoft.com/office/powerpoint/2010/main" val="1372073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27366" y="1780748"/>
            <a:ext cx="3451262" cy="1019419"/>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227366" y="2855216"/>
            <a:ext cx="3451262" cy="1019419"/>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1" name="Straight Connector 40"/>
          <p:cNvCxnSpPr/>
          <p:nvPr/>
        </p:nvCxnSpPr>
        <p:spPr>
          <a:xfrm>
            <a:off x="1915129" y="1661417"/>
            <a:ext cx="0" cy="234275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5876" y="1723722"/>
            <a:ext cx="296442" cy="2201828"/>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3377083" y="1723722"/>
            <a:ext cx="296442" cy="2201828"/>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332632" y="1819453"/>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p:cNvSpPr/>
          <p:nvPr/>
        </p:nvSpPr>
        <p:spPr>
          <a:xfrm>
            <a:off x="332632" y="3734088"/>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ectangle 13"/>
          <p:cNvSpPr/>
          <p:nvPr/>
        </p:nvSpPr>
        <p:spPr>
          <a:xfrm>
            <a:off x="323738" y="2109702"/>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ectangle 14"/>
          <p:cNvSpPr/>
          <p:nvPr/>
        </p:nvSpPr>
        <p:spPr>
          <a:xfrm>
            <a:off x="323738" y="2685289"/>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p:cNvSpPr/>
          <p:nvPr/>
        </p:nvSpPr>
        <p:spPr>
          <a:xfrm>
            <a:off x="323738" y="2396897"/>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p:cNvSpPr/>
          <p:nvPr/>
        </p:nvSpPr>
        <p:spPr>
          <a:xfrm>
            <a:off x="323738" y="2883932"/>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p:cNvSpPr/>
          <p:nvPr/>
        </p:nvSpPr>
        <p:spPr>
          <a:xfrm>
            <a:off x="323738" y="3171127"/>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Rectangle 18"/>
          <p:cNvSpPr/>
          <p:nvPr/>
        </p:nvSpPr>
        <p:spPr>
          <a:xfrm>
            <a:off x="323738" y="3459520"/>
            <a:ext cx="3340890"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Multiply 20"/>
          <p:cNvSpPr/>
          <p:nvPr/>
        </p:nvSpPr>
        <p:spPr>
          <a:xfrm>
            <a:off x="1820769" y="1789538"/>
            <a:ext cx="177865" cy="143598"/>
          </a:xfrm>
          <a:prstGeom prst="mathMultiply">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Multiply 21"/>
          <p:cNvSpPr/>
          <p:nvPr/>
        </p:nvSpPr>
        <p:spPr>
          <a:xfrm>
            <a:off x="1820769" y="2656569"/>
            <a:ext cx="177865" cy="143598"/>
          </a:xfrm>
          <a:prstGeom prst="mathMultiply">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Multiply 22"/>
          <p:cNvSpPr/>
          <p:nvPr/>
        </p:nvSpPr>
        <p:spPr>
          <a:xfrm>
            <a:off x="1820769" y="2855213"/>
            <a:ext cx="177865" cy="143598"/>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Multiply 23"/>
          <p:cNvSpPr/>
          <p:nvPr/>
        </p:nvSpPr>
        <p:spPr>
          <a:xfrm>
            <a:off x="1820769" y="3705368"/>
            <a:ext cx="177865" cy="143598"/>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p:cNvSpPr txBox="1"/>
          <p:nvPr/>
        </p:nvSpPr>
        <p:spPr>
          <a:xfrm>
            <a:off x="1870134" y="3848970"/>
            <a:ext cx="132217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Mid-span</a:t>
            </a:r>
          </a:p>
        </p:txBody>
      </p:sp>
      <p:sp>
        <p:nvSpPr>
          <p:cNvPr id="47" name="TextBox 46"/>
          <p:cNvSpPr txBox="1"/>
          <p:nvPr/>
        </p:nvSpPr>
        <p:spPr>
          <a:xfrm>
            <a:off x="1341909" y="1371600"/>
            <a:ext cx="113558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7</a:t>
            </a:r>
          </a:p>
        </p:txBody>
      </p:sp>
      <p:pic>
        <p:nvPicPr>
          <p:cNvPr id="52" name="Picture 51"/>
          <p:cNvPicPr>
            <a:picLocks noChangeAspect="1"/>
          </p:cNvPicPr>
          <p:nvPr/>
        </p:nvPicPr>
        <p:blipFill rotWithShape="1">
          <a:blip r:embed="rId2">
            <a:extLst>
              <a:ext uri="{28A0092B-C50C-407E-A947-70E740481C1C}">
                <a14:useLocalDpi xmlns:a14="http://schemas.microsoft.com/office/drawing/2010/main" val="0"/>
              </a:ext>
            </a:extLst>
          </a:blip>
          <a:srcRect l="5634" r="5635"/>
          <a:stretch/>
        </p:blipFill>
        <p:spPr>
          <a:xfrm>
            <a:off x="3962436" y="1276791"/>
            <a:ext cx="7704901" cy="1790476"/>
          </a:xfrm>
          <a:prstGeom prst="rect">
            <a:avLst/>
          </a:prstGeom>
        </p:spPr>
      </p:pic>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l="5634" r="5635"/>
          <a:stretch/>
        </p:blipFill>
        <p:spPr>
          <a:xfrm>
            <a:off x="3962436" y="3067267"/>
            <a:ext cx="7704901" cy="1733333"/>
          </a:xfrm>
          <a:prstGeom prst="rect">
            <a:avLst/>
          </a:prstGeom>
        </p:spPr>
      </p:pic>
      <p:sp>
        <p:nvSpPr>
          <p:cNvPr id="54" name="Rounded Rectangle 53"/>
          <p:cNvSpPr/>
          <p:nvPr/>
        </p:nvSpPr>
        <p:spPr>
          <a:xfrm>
            <a:off x="716243" y="4918955"/>
            <a:ext cx="10520915" cy="1786645"/>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The FE model was used to simulate trucks crossing on one side of the bridge through the use of a linear transient solver. The plots above show how much girders 1 and 4 are excited when loads are only applied on the span supported by girders 5 through </a:t>
            </a:r>
            <a:r>
              <a:rPr lang="en-US" dirty="0">
                <a:solidFill>
                  <a:schemeClr val="tx1"/>
                </a:solidFill>
                <a:latin typeface="Arial" panose="020B0604020202020204" pitchFamily="34" charset="0"/>
                <a:cs typeface="Arial" panose="020B0604020202020204" pitchFamily="34" charset="0"/>
              </a:rPr>
              <a:t>8</a:t>
            </a:r>
            <a:r>
              <a:rPr lang="en-US" dirty="0" smtClean="0">
                <a:solidFill>
                  <a:schemeClr val="tx1"/>
                </a:solidFill>
                <a:latin typeface="Arial" panose="020B0604020202020204" pitchFamily="34" charset="0"/>
                <a:cs typeface="Arial" panose="020B0604020202020204" pitchFamily="34" charset="0"/>
              </a:rPr>
              <a:t>. </a:t>
            </a:r>
          </a:p>
          <a:p>
            <a:r>
              <a:rPr lang="en-US" dirty="0" smtClean="0">
                <a:solidFill>
                  <a:schemeClr val="tx1"/>
                </a:solidFill>
                <a:latin typeface="Arial" panose="020B0604020202020204" pitchFamily="34" charset="0"/>
                <a:cs typeface="Arial" panose="020B0604020202020204" pitchFamily="34" charset="0"/>
              </a:rPr>
              <a:t>An FFT performed on the simulated data shows that the modes that deform the cross-girder are those principally excited on the non-loaded side. Thus the cross girder is able to transmit vibrations from one side of the bridge to the other. </a:t>
            </a:r>
            <a:endParaRPr lang="en-US"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1119593" y="3159734"/>
            <a:ext cx="1592080" cy="369332"/>
          </a:xfrm>
          <a:prstGeom prst="rect">
            <a:avLst/>
          </a:prstGeom>
          <a:solidFill>
            <a:schemeClr val="bg1">
              <a:alpha val="63000"/>
            </a:schemeClr>
          </a:solidFill>
        </p:spPr>
        <p:txBody>
          <a:bodyPr wrap="square" rtlCol="0">
            <a:spAutoFit/>
          </a:bodyPr>
          <a:lstStyle/>
          <a:p>
            <a:pPr algn="ctr"/>
            <a:r>
              <a:rPr lang="en-US" dirty="0" smtClean="0"/>
              <a:t>Loaded Side</a:t>
            </a:r>
            <a:endParaRPr lang="en-US" dirty="0"/>
          </a:p>
        </p:txBody>
      </p:sp>
      <p:sp>
        <p:nvSpPr>
          <p:cNvPr id="28" name="TextBox 27"/>
          <p:cNvSpPr txBox="1"/>
          <p:nvPr/>
        </p:nvSpPr>
        <p:spPr>
          <a:xfrm>
            <a:off x="965518" y="2113725"/>
            <a:ext cx="1889953" cy="369332"/>
          </a:xfrm>
          <a:prstGeom prst="rect">
            <a:avLst/>
          </a:prstGeom>
          <a:solidFill>
            <a:schemeClr val="bg1">
              <a:alpha val="63000"/>
            </a:schemeClr>
          </a:solidFill>
        </p:spPr>
        <p:txBody>
          <a:bodyPr wrap="square" rtlCol="0">
            <a:spAutoFit/>
          </a:bodyPr>
          <a:lstStyle/>
          <a:p>
            <a:pPr algn="ctr"/>
            <a:r>
              <a:rPr lang="en-US" dirty="0" smtClean="0"/>
              <a:t>Non-Loaded Side</a:t>
            </a:r>
            <a:endParaRPr lang="en-US" dirty="0"/>
          </a:p>
        </p:txBody>
      </p:sp>
      <p:sp>
        <p:nvSpPr>
          <p:cNvPr id="3" name="Title 2"/>
          <p:cNvSpPr>
            <a:spLocks noGrp="1"/>
          </p:cNvSpPr>
          <p:nvPr>
            <p:ph type="title"/>
          </p:nvPr>
        </p:nvSpPr>
        <p:spPr/>
        <p:txBody>
          <a:bodyPr>
            <a:normAutofit fontScale="90000"/>
          </a:bodyPr>
          <a:lstStyle/>
          <a:p>
            <a:r>
              <a:rPr lang="en-US" cap="all" dirty="0"/>
              <a:t>Case Study:</a:t>
            </a:r>
            <a:r>
              <a:rPr lang="en-US" dirty="0"/>
              <a:t> I-76 </a:t>
            </a:r>
            <a:r>
              <a:rPr lang="en-US" dirty="0" err="1"/>
              <a:t>Pencoyd</a:t>
            </a:r>
            <a:r>
              <a:rPr lang="en-US" dirty="0"/>
              <a:t> </a:t>
            </a:r>
            <a:r>
              <a:rPr lang="en-US" dirty="0" smtClean="0"/>
              <a:t>Viaduct: </a:t>
            </a:r>
            <a:r>
              <a:rPr lang="en-US" sz="2700" b="1" dirty="0">
                <a:solidFill>
                  <a:schemeClr val="accent1"/>
                </a:solidFill>
              </a:rPr>
              <a:t>FEM Simulation</a:t>
            </a:r>
            <a:br>
              <a:rPr lang="en-US" sz="2700" b="1" dirty="0">
                <a:solidFill>
                  <a:schemeClr val="accent1"/>
                </a:solidFill>
              </a:rPr>
            </a:br>
            <a:endParaRPr lang="en-US" sz="2700" dirty="0"/>
          </a:p>
        </p:txBody>
      </p:sp>
    </p:spTree>
    <p:extLst>
      <p:ext uri="{BB962C8B-B14F-4D97-AF65-F5344CB8AC3E}">
        <p14:creationId xmlns:p14="http://schemas.microsoft.com/office/powerpoint/2010/main" val="1284155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175899" y="431690"/>
            <a:ext cx="5487884" cy="22860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126" y="4474945"/>
            <a:ext cx="5153010" cy="228600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5247" y="4474945"/>
            <a:ext cx="5069184" cy="22860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48" y="788284"/>
            <a:ext cx="4991151" cy="3744338"/>
          </a:xfrm>
          <a:prstGeom prst="rect">
            <a:avLst/>
          </a:prstGeom>
        </p:spPr>
      </p:pic>
      <p:sp>
        <p:nvSpPr>
          <p:cNvPr id="15" name="TextBox 14"/>
          <p:cNvSpPr txBox="1"/>
          <p:nvPr/>
        </p:nvSpPr>
        <p:spPr>
          <a:xfrm>
            <a:off x="9388298" y="574153"/>
            <a:ext cx="1033066" cy="369332"/>
          </a:xfrm>
          <a:prstGeom prst="rect">
            <a:avLst/>
          </a:prstGeom>
          <a:noFill/>
        </p:spPr>
        <p:txBody>
          <a:bodyPr wrap="square" rtlCol="0">
            <a:spAutoFit/>
          </a:bodyPr>
          <a:lstStyle/>
          <a:p>
            <a:r>
              <a:rPr lang="en-US" dirty="0" smtClean="0"/>
              <a:t>Mode 1</a:t>
            </a:r>
            <a:endParaRPr lang="en-US" dirty="0"/>
          </a:p>
        </p:txBody>
      </p:sp>
      <p:sp>
        <p:nvSpPr>
          <p:cNvPr id="16" name="TextBox 15"/>
          <p:cNvSpPr txBox="1"/>
          <p:nvPr/>
        </p:nvSpPr>
        <p:spPr>
          <a:xfrm>
            <a:off x="10118056" y="3008420"/>
            <a:ext cx="1033066" cy="369332"/>
          </a:xfrm>
          <a:prstGeom prst="rect">
            <a:avLst/>
          </a:prstGeom>
          <a:noFill/>
        </p:spPr>
        <p:txBody>
          <a:bodyPr wrap="square" rtlCol="0">
            <a:spAutoFit/>
          </a:bodyPr>
          <a:lstStyle/>
          <a:p>
            <a:r>
              <a:rPr lang="en-US" dirty="0" smtClean="0"/>
              <a:t>Mode 2</a:t>
            </a:r>
            <a:endParaRPr lang="en-US" dirty="0"/>
          </a:p>
        </p:txBody>
      </p:sp>
      <p:sp>
        <p:nvSpPr>
          <p:cNvPr id="17" name="TextBox 16"/>
          <p:cNvSpPr txBox="1"/>
          <p:nvPr/>
        </p:nvSpPr>
        <p:spPr>
          <a:xfrm>
            <a:off x="4287956" y="5248614"/>
            <a:ext cx="1033066" cy="369332"/>
          </a:xfrm>
          <a:prstGeom prst="rect">
            <a:avLst/>
          </a:prstGeom>
          <a:noFill/>
        </p:spPr>
        <p:txBody>
          <a:bodyPr wrap="square" rtlCol="0">
            <a:spAutoFit/>
          </a:bodyPr>
          <a:lstStyle/>
          <a:p>
            <a:r>
              <a:rPr lang="en-US" dirty="0" smtClean="0"/>
              <a:t>Mode 3</a:t>
            </a:r>
            <a:endParaRPr lang="en-US" dirty="0"/>
          </a:p>
        </p:txBody>
      </p:sp>
      <p:sp>
        <p:nvSpPr>
          <p:cNvPr id="18" name="TextBox 17"/>
          <p:cNvSpPr txBox="1"/>
          <p:nvPr/>
        </p:nvSpPr>
        <p:spPr>
          <a:xfrm>
            <a:off x="7298351" y="6061414"/>
            <a:ext cx="1033066" cy="369332"/>
          </a:xfrm>
          <a:prstGeom prst="rect">
            <a:avLst/>
          </a:prstGeom>
          <a:noFill/>
        </p:spPr>
        <p:txBody>
          <a:bodyPr wrap="square" rtlCol="0">
            <a:spAutoFit/>
          </a:bodyPr>
          <a:lstStyle/>
          <a:p>
            <a:r>
              <a:rPr lang="en-US" dirty="0" smtClean="0"/>
              <a:t>Mode 4</a:t>
            </a:r>
            <a:endParaRPr lang="en-US" dirty="0"/>
          </a:p>
        </p:txBody>
      </p:sp>
      <p:pic>
        <p:nvPicPr>
          <p:cNvPr id="11" name="Picture 10"/>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434858" y="2518954"/>
            <a:ext cx="4969961" cy="2286000"/>
          </a:xfrm>
          <a:prstGeom prst="rect">
            <a:avLst/>
          </a:prstGeom>
        </p:spPr>
      </p:pic>
      <p:sp>
        <p:nvSpPr>
          <p:cNvPr id="4" name="TextBox 3"/>
          <p:cNvSpPr txBox="1"/>
          <p:nvPr/>
        </p:nvSpPr>
        <p:spPr>
          <a:xfrm>
            <a:off x="1700323" y="491528"/>
            <a:ext cx="2989001" cy="646331"/>
          </a:xfrm>
          <a:prstGeom prst="rect">
            <a:avLst/>
          </a:prstGeom>
          <a:noFill/>
        </p:spPr>
        <p:txBody>
          <a:bodyPr wrap="square" rtlCol="0">
            <a:spAutoFit/>
          </a:bodyPr>
          <a:lstStyle/>
          <a:p>
            <a:pPr algn="ctr"/>
            <a:r>
              <a:rPr lang="en-US" dirty="0" smtClean="0"/>
              <a:t>Modes of Vibration Activated on Non-Loaded Side</a:t>
            </a:r>
            <a:endParaRPr lang="en-US" dirty="0"/>
          </a:p>
        </p:txBody>
      </p:sp>
      <p:sp>
        <p:nvSpPr>
          <p:cNvPr id="5" name="Title 4"/>
          <p:cNvSpPr>
            <a:spLocks noGrp="1"/>
          </p:cNvSpPr>
          <p:nvPr>
            <p:ph type="title"/>
          </p:nvPr>
        </p:nvSpPr>
        <p:spPr/>
        <p:txBody>
          <a:bodyPr>
            <a:normAutofit/>
          </a:bodyPr>
          <a:lstStyle/>
          <a:p>
            <a:r>
              <a:rPr lang="en-US" cap="all" dirty="0"/>
              <a:t>Case Study:</a:t>
            </a:r>
            <a:r>
              <a:rPr lang="en-US" dirty="0"/>
              <a:t> I-76 </a:t>
            </a:r>
            <a:r>
              <a:rPr lang="en-US" dirty="0" err="1"/>
              <a:t>Pencoyd</a:t>
            </a:r>
            <a:r>
              <a:rPr lang="en-US" dirty="0"/>
              <a:t> Viaduct: </a:t>
            </a:r>
            <a:r>
              <a:rPr lang="en-US" sz="2700" b="1" dirty="0">
                <a:solidFill>
                  <a:schemeClr val="accent1"/>
                </a:solidFill>
              </a:rPr>
              <a:t>FEM </a:t>
            </a:r>
            <a:r>
              <a:rPr lang="en-US" sz="2700" b="1" dirty="0" smtClean="0">
                <a:solidFill>
                  <a:schemeClr val="accent1"/>
                </a:solidFill>
              </a:rPr>
              <a:t>Simulation</a:t>
            </a:r>
            <a:endParaRPr lang="en-US" dirty="0"/>
          </a:p>
        </p:txBody>
      </p:sp>
    </p:spTree>
    <p:extLst>
      <p:ext uri="{BB962C8B-B14F-4D97-AF65-F5344CB8AC3E}">
        <p14:creationId xmlns:p14="http://schemas.microsoft.com/office/powerpoint/2010/main" val="2839342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73901" y="491527"/>
            <a:ext cx="5475796" cy="6309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5" name="Chart 4"/>
          <p:cNvGraphicFramePr>
            <a:graphicFrameLocks/>
          </p:cNvGraphicFramePr>
          <p:nvPr>
            <p:extLst/>
          </p:nvPr>
        </p:nvGraphicFramePr>
        <p:xfrm>
          <a:off x="6780466" y="4150951"/>
          <a:ext cx="5253118" cy="256032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034686" y="3852336"/>
            <a:ext cx="4721906" cy="523220"/>
          </a:xfrm>
          <a:prstGeom prst="rect">
            <a:avLst/>
          </a:prstGeom>
          <a:noFill/>
        </p:spPr>
        <p:txBody>
          <a:bodyPr wrap="squar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2-span continuous | Randomly spaced (6) 72kip pt. masses</a:t>
            </a:r>
            <a:endParaRPr lang="en-US" sz="1400" dirty="0">
              <a:solidFill>
                <a:schemeClr val="bg1"/>
              </a:solidFill>
              <a:latin typeface="Arial" panose="020B0604020202020204" pitchFamily="34" charset="0"/>
              <a:cs typeface="Arial" panose="020B0604020202020204" pitchFamily="34" charset="0"/>
            </a:endParaRPr>
          </a:p>
        </p:txBody>
      </p:sp>
      <p:graphicFrame>
        <p:nvGraphicFramePr>
          <p:cNvPr id="11" name="Chart 10"/>
          <p:cNvGraphicFramePr>
            <a:graphicFrameLocks/>
          </p:cNvGraphicFramePr>
          <p:nvPr>
            <p:extLst/>
          </p:nvPr>
        </p:nvGraphicFramePr>
        <p:xfrm>
          <a:off x="6780466" y="1191806"/>
          <a:ext cx="5253118"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7034686" y="460157"/>
            <a:ext cx="4721906" cy="738664"/>
          </a:xfrm>
          <a:prstGeom prst="rect">
            <a:avLst/>
          </a:prstGeom>
          <a:noFill/>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Preliminary Results</a:t>
            </a:r>
          </a:p>
          <a:p>
            <a:pPr algn="ctr"/>
            <a:r>
              <a:rPr lang="en-US" sz="1400" dirty="0" smtClean="0">
                <a:solidFill>
                  <a:schemeClr val="bg1"/>
                </a:solidFill>
                <a:latin typeface="Arial" panose="020B0604020202020204" pitchFamily="34" charset="0"/>
                <a:cs typeface="Arial" panose="020B0604020202020204" pitchFamily="34" charset="0"/>
              </a:rPr>
              <a:t>2-span continuous | Single 72kip pt. mass</a:t>
            </a:r>
            <a:endParaRPr lang="en-US" sz="1400" dirty="0">
              <a:solidFill>
                <a:schemeClr val="bg1"/>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normAutofit fontScale="90000"/>
          </a:bodyPr>
          <a:lstStyle/>
          <a:p>
            <a:r>
              <a:rPr lang="en-US" cap="all" dirty="0"/>
              <a:t>Case Study:</a:t>
            </a:r>
            <a:r>
              <a:rPr lang="en-US" dirty="0"/>
              <a:t> I-76 </a:t>
            </a:r>
            <a:r>
              <a:rPr lang="en-US" dirty="0" err="1"/>
              <a:t>Pencoyd</a:t>
            </a:r>
            <a:r>
              <a:rPr lang="en-US" dirty="0"/>
              <a:t> Viaduct: </a:t>
            </a:r>
            <a:r>
              <a:rPr lang="en-US" sz="2700" b="1" dirty="0">
                <a:solidFill>
                  <a:schemeClr val="accent1"/>
                </a:solidFill>
              </a:rPr>
              <a:t>FEM </a:t>
            </a:r>
            <a:r>
              <a:rPr lang="en-US" sz="2700" b="1" dirty="0" smtClean="0">
                <a:solidFill>
                  <a:schemeClr val="accent1"/>
                </a:solidFill>
              </a:rPr>
              <a:t>Simulation</a:t>
            </a:r>
            <a:br>
              <a:rPr lang="en-US" sz="2700" b="1" dirty="0" smtClean="0">
                <a:solidFill>
                  <a:schemeClr val="accent1"/>
                </a:solidFill>
              </a:rPr>
            </a:br>
            <a:endParaRPr lang="en-US" dirty="0"/>
          </a:p>
        </p:txBody>
      </p:sp>
      <p:sp>
        <p:nvSpPr>
          <p:cNvPr id="13" name="TextBox 12"/>
          <p:cNvSpPr txBox="1"/>
          <p:nvPr/>
        </p:nvSpPr>
        <p:spPr>
          <a:xfrm>
            <a:off x="534116" y="1077030"/>
            <a:ext cx="5773601" cy="1477328"/>
          </a:xfrm>
          <a:prstGeom prst="rect">
            <a:avLst/>
          </a:prstGeom>
          <a:noFill/>
        </p:spPr>
        <p:txBody>
          <a:bodyPr wrap="square" rtlCol="0">
            <a:spAutoFit/>
          </a:bodyPr>
          <a:lstStyle/>
          <a:p>
            <a:pPr algn="just"/>
            <a:r>
              <a:rPr lang="en-US" dirty="0" smtClean="0">
                <a:latin typeface="Arial" panose="020B0604020202020204" pitchFamily="34" charset="0"/>
                <a:cs typeface="Arial" panose="020B0604020202020204" pitchFamily="34" charset="0"/>
              </a:rPr>
              <a:t>Several simplified FE models were created to study traffic scenarios and the structure’s response. The case models were made such that they had stiffness, mass and dynamic properties similar to the Viaduct. The following models were created:</a:t>
            </a:r>
            <a:endParaRPr lang="en-US" dirty="0">
              <a:latin typeface="Arial" panose="020B0604020202020204" pitchFamily="34" charset="0"/>
              <a:cs typeface="Arial" panose="020B0604020202020204" pitchFamily="34" charset="0"/>
            </a:endParaRPr>
          </a:p>
        </p:txBody>
      </p:sp>
      <p:sp>
        <p:nvSpPr>
          <p:cNvPr id="14" name="TextBox 13"/>
          <p:cNvSpPr txBox="1"/>
          <p:nvPr/>
        </p:nvSpPr>
        <p:spPr>
          <a:xfrm>
            <a:off x="534116" y="2679797"/>
            <a:ext cx="5773601" cy="1200329"/>
          </a:xfrm>
          <a:prstGeom prst="rect">
            <a:avLst/>
          </a:prstGeom>
          <a:noFill/>
        </p:spPr>
        <p:txBody>
          <a:bodyPr wrap="square" rtlCol="0">
            <a:spAutoFit/>
          </a:bodyPr>
          <a:lstStyle/>
          <a:p>
            <a:pPr marL="342900" indent="-342900">
              <a:buFont typeface="+mj-lt"/>
              <a:buAutoNum type="arabicPeriod"/>
            </a:pPr>
            <a:r>
              <a:rPr lang="en-US" i="1" dirty="0">
                <a:latin typeface="Arial" panose="020B0604020202020204" pitchFamily="34" charset="0"/>
                <a:cs typeface="Arial" panose="020B0604020202020204" pitchFamily="34" charset="0"/>
              </a:rPr>
              <a:t>Two consecutive simple spans </a:t>
            </a: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i="1" dirty="0" smtClean="0">
                <a:latin typeface="Arial" panose="020B0604020202020204" pitchFamily="34" charset="0"/>
                <a:cs typeface="Arial" panose="020B0604020202020204" pitchFamily="34" charset="0"/>
              </a:rPr>
              <a:t>Two-span </a:t>
            </a:r>
            <a:r>
              <a:rPr lang="en-US" i="1" dirty="0">
                <a:latin typeface="Arial" panose="020B0604020202020204" pitchFamily="34" charset="0"/>
                <a:cs typeface="Arial" panose="020B0604020202020204" pitchFamily="34" charset="0"/>
              </a:rPr>
              <a:t>continuous </a:t>
            </a:r>
            <a:endParaRPr lang="en-US" i="1" dirty="0" smtClean="0">
              <a:latin typeface="Arial" panose="020B0604020202020204" pitchFamily="34" charset="0"/>
              <a:cs typeface="Arial" panose="020B0604020202020204" pitchFamily="34" charset="0"/>
            </a:endParaRPr>
          </a:p>
          <a:p>
            <a:pPr marL="342900" indent="-342900">
              <a:buFont typeface="+mj-lt"/>
              <a:buAutoNum type="arabicPeriod"/>
            </a:pPr>
            <a:r>
              <a:rPr lang="en-US" i="1" dirty="0" smtClean="0">
                <a:latin typeface="Arial" panose="020B0604020202020204" pitchFamily="34" charset="0"/>
                <a:cs typeface="Arial" panose="020B0604020202020204" pitchFamily="34" charset="0"/>
              </a:rPr>
              <a:t>Multiple </a:t>
            </a:r>
            <a:r>
              <a:rPr lang="en-US" i="1" dirty="0">
                <a:latin typeface="Arial" panose="020B0604020202020204" pitchFamily="34" charset="0"/>
                <a:cs typeface="Arial" panose="020B0604020202020204" pitchFamily="34" charset="0"/>
              </a:rPr>
              <a:t>consecutive simple </a:t>
            </a:r>
            <a:r>
              <a:rPr lang="en-US" i="1" dirty="0" smtClean="0">
                <a:latin typeface="Arial" panose="020B0604020202020204" pitchFamily="34" charset="0"/>
                <a:cs typeface="Arial" panose="020B0604020202020204" pitchFamily="34" charset="0"/>
              </a:rPr>
              <a:t>spans (8 spans)</a:t>
            </a:r>
          </a:p>
          <a:p>
            <a:pPr marL="342900" indent="-342900">
              <a:buFont typeface="+mj-lt"/>
              <a:buAutoNum type="arabicPeriod"/>
            </a:pPr>
            <a:r>
              <a:rPr lang="en-US" i="1" dirty="0" smtClean="0">
                <a:latin typeface="Arial" panose="020B0604020202020204" pitchFamily="34" charset="0"/>
                <a:cs typeface="Arial" panose="020B0604020202020204" pitchFamily="34" charset="0"/>
              </a:rPr>
              <a:t>Multiple </a:t>
            </a:r>
            <a:r>
              <a:rPr lang="en-US" i="1" dirty="0">
                <a:latin typeface="Arial" panose="020B0604020202020204" pitchFamily="34" charset="0"/>
                <a:cs typeface="Arial" panose="020B0604020202020204" pitchFamily="34" charset="0"/>
              </a:rPr>
              <a:t>two-span continuous </a:t>
            </a:r>
            <a:r>
              <a:rPr lang="en-US" i="1" dirty="0" smtClean="0">
                <a:latin typeface="Arial" panose="020B0604020202020204" pitchFamily="34" charset="0"/>
                <a:cs typeface="Arial" panose="020B0604020202020204" pitchFamily="34" charset="0"/>
              </a:rPr>
              <a:t>(8 spans)</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534115" y="4063931"/>
            <a:ext cx="5950965" cy="2108269"/>
          </a:xfrm>
          <a:prstGeom prst="rect">
            <a:avLst/>
          </a:prstGeom>
          <a:noFill/>
        </p:spPr>
        <p:txBody>
          <a:bodyPr wrap="square" rtlCol="0">
            <a:spAutoFit/>
          </a:bodyPr>
          <a:lstStyle/>
          <a:p>
            <a:pPr algn="just">
              <a:spcAft>
                <a:spcPts val="600"/>
              </a:spcAft>
            </a:pPr>
            <a:r>
              <a:rPr lang="en-US" dirty="0" smtClean="0">
                <a:latin typeface="Arial" panose="020B0604020202020204" pitchFamily="34" charset="0"/>
                <a:cs typeface="Arial" panose="020B0604020202020204" pitchFamily="34" charset="0"/>
              </a:rPr>
              <a:t>The models were subjected to a variety of loading conditions, ranging from a single moving mass to multiple lanes of 100 vehicles with random spacing and different suspensions, damping and weights. </a:t>
            </a:r>
          </a:p>
          <a:p>
            <a:pPr algn="just">
              <a:spcAft>
                <a:spcPts val="600"/>
              </a:spcAft>
            </a:pPr>
            <a:r>
              <a:rPr lang="en-US" dirty="0" smtClean="0">
                <a:latin typeface="Arial" panose="020B0604020202020204" pitchFamily="34" charset="0"/>
                <a:cs typeface="Arial" panose="020B0604020202020204" pitchFamily="34" charset="0"/>
              </a:rPr>
              <a:t>Preliminary results indicate that the initial conditions of the bridge (i.e. vibration induced by previous vehicles) has a significant impact on dynamic amplification</a:t>
            </a: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537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all" dirty="0"/>
              <a:t>Case Study:</a:t>
            </a:r>
            <a:r>
              <a:rPr lang="en-US" dirty="0"/>
              <a:t> I-76 </a:t>
            </a:r>
            <a:r>
              <a:rPr lang="en-US" dirty="0" err="1"/>
              <a:t>Pencoyd</a:t>
            </a:r>
            <a:r>
              <a:rPr lang="en-US" dirty="0"/>
              <a:t> Viaduct: </a:t>
            </a:r>
            <a:r>
              <a:rPr lang="en-US" sz="2700" b="1" dirty="0">
                <a:solidFill>
                  <a:schemeClr val="accent1"/>
                </a:solidFill>
              </a:rPr>
              <a:t>I</a:t>
            </a:r>
            <a:r>
              <a:rPr lang="en-US" sz="2700" b="1" dirty="0" smtClean="0">
                <a:solidFill>
                  <a:schemeClr val="accent1"/>
                </a:solidFill>
              </a:rPr>
              <a:t>nterim Conclusions &amp; </a:t>
            </a:r>
            <a:r>
              <a:rPr lang="en-US" sz="2700" b="1" dirty="0">
                <a:solidFill>
                  <a:schemeClr val="accent1"/>
                </a:solidFill>
              </a:rPr>
              <a:t>F</a:t>
            </a:r>
            <a:r>
              <a:rPr lang="en-US" sz="2700" b="1" dirty="0" smtClean="0">
                <a:solidFill>
                  <a:schemeClr val="accent1"/>
                </a:solidFill>
              </a:rPr>
              <a:t>uture Work</a:t>
            </a:r>
            <a:r>
              <a:rPr lang="en-US" sz="2700" b="1" dirty="0">
                <a:solidFill>
                  <a:schemeClr val="accent1"/>
                </a:solidFill>
              </a:rPr>
              <a:t/>
            </a:r>
            <a:br>
              <a:rPr lang="en-US" sz="2700" b="1" dirty="0">
                <a:solidFill>
                  <a:schemeClr val="accent1"/>
                </a:solidFill>
              </a:rPr>
            </a:br>
            <a:endParaRPr lang="en-US" dirty="0"/>
          </a:p>
        </p:txBody>
      </p:sp>
      <p:sp>
        <p:nvSpPr>
          <p:cNvPr id="3" name="TextBox 2"/>
          <p:cNvSpPr txBox="1"/>
          <p:nvPr/>
        </p:nvSpPr>
        <p:spPr>
          <a:xfrm>
            <a:off x="379412" y="838200"/>
            <a:ext cx="5766154" cy="3016210"/>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Thus far we have established that the bridge is indeed experiencing vibration in excess of human comfort limits and even causing stress levels in the deck that may contribute to fatigue cracking.</a:t>
            </a:r>
          </a:p>
          <a:p>
            <a:pPr marL="285750" indent="-285750" algn="just">
              <a:spcAft>
                <a:spcPts val="12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Simulation efforts have revealed that the cross-girder is capable of transmitting significant vibration from one side of the structure to the other. </a:t>
            </a:r>
            <a:r>
              <a:rPr lang="en-US" dirty="0">
                <a:solidFill>
                  <a:srgbClr val="000000"/>
                </a:solidFill>
                <a:latin typeface="Arial" panose="020B0604020202020204" pitchFamily="34" charset="0"/>
              </a:rPr>
              <a:t>This would result in motorists sitting in traffic on one side of the bridge to feel </a:t>
            </a:r>
            <a:r>
              <a:rPr lang="en-US" dirty="0" smtClean="0">
                <a:solidFill>
                  <a:srgbClr val="000000"/>
                </a:solidFill>
                <a:latin typeface="Arial" panose="020B0604020202020204" pitchFamily="34" charset="0"/>
              </a:rPr>
              <a:t>disturbing vibrations </a:t>
            </a:r>
            <a:r>
              <a:rPr lang="en-US" dirty="0">
                <a:solidFill>
                  <a:srgbClr val="000000"/>
                </a:solidFill>
                <a:latin typeface="Arial" panose="020B0604020202020204" pitchFamily="34" charset="0"/>
              </a:rPr>
              <a:t>caused by free flowing traffic in the other </a:t>
            </a:r>
            <a:r>
              <a:rPr lang="en-US" dirty="0" smtClean="0">
                <a:solidFill>
                  <a:srgbClr val="000000"/>
                </a:solidFill>
                <a:latin typeface="Arial" panose="020B0604020202020204" pitchFamily="34" charset="0"/>
              </a:rPr>
              <a:t>direction.</a:t>
            </a:r>
            <a:endParaRPr lang="en-US" dirty="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969" t="26388" r="15349" b="857"/>
          <a:stretch/>
        </p:blipFill>
        <p:spPr>
          <a:xfrm>
            <a:off x="6382428" y="990600"/>
            <a:ext cx="5413930" cy="2679700"/>
          </a:xfrm>
          <a:prstGeom prst="rect">
            <a:avLst/>
          </a:prstGeom>
        </p:spPr>
      </p:pic>
      <p:sp>
        <p:nvSpPr>
          <p:cNvPr id="6" name="TextBox 5"/>
          <p:cNvSpPr txBox="1"/>
          <p:nvPr/>
        </p:nvSpPr>
        <p:spPr>
          <a:xfrm>
            <a:off x="379412" y="3854410"/>
            <a:ext cx="11416945" cy="347787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With the latest test efforts we have been able to capture the acceleration of a passing truck and the bridge synchronously, thus providing a record of vehicle-bridge interaction.</a:t>
            </a:r>
          </a:p>
          <a:p>
            <a:pPr marL="285750" indent="-285750" algn="just">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Through further simulations, we will attempt to replicate features of this vehicle-bridge acceleration record by adjusting structural and vehicle parameters. Furthermore, we can develop a forcing function from the recorded truck acceleration data which can be applied directly to the FE model. </a:t>
            </a:r>
          </a:p>
          <a:p>
            <a:pPr marL="285750" indent="-285750" algn="just">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Once the vibration characteristics of the bridge can be reliably replicated in the simulation models, we may begin to study which parameters most contribute to the large vibrations, and the structural attributes that could be altered to reduce the vibrations to acceptable levels.</a:t>
            </a:r>
          </a:p>
          <a:p>
            <a:pPr marL="285750" indent="-285750">
              <a:spcAft>
                <a:spcPts val="1200"/>
              </a:spcAft>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8667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94" t="7175" r="-94" b="17406"/>
          <a:stretch/>
        </p:blipFill>
        <p:spPr>
          <a:xfrm>
            <a:off x="518435" y="2285486"/>
            <a:ext cx="11068418" cy="4538648"/>
          </a:xfrm>
          <a:prstGeom prst="rect">
            <a:avLst/>
          </a:prstGeom>
        </p:spPr>
      </p:pic>
      <p:sp>
        <p:nvSpPr>
          <p:cNvPr id="5" name="TextBox 4"/>
          <p:cNvSpPr txBox="1"/>
          <p:nvPr/>
        </p:nvSpPr>
        <p:spPr>
          <a:xfrm>
            <a:off x="2211417" y="6386275"/>
            <a:ext cx="856325"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Span 1</a:t>
            </a:r>
          </a:p>
        </p:txBody>
      </p:sp>
      <p:sp>
        <p:nvSpPr>
          <p:cNvPr id="6" name="Freeform 5"/>
          <p:cNvSpPr/>
          <p:nvPr/>
        </p:nvSpPr>
        <p:spPr>
          <a:xfrm rot="60000" flipH="1" flipV="1">
            <a:off x="1512256" y="6283328"/>
            <a:ext cx="701662"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7" name="TextBox 6"/>
          <p:cNvSpPr txBox="1"/>
          <p:nvPr/>
        </p:nvSpPr>
        <p:spPr>
          <a:xfrm>
            <a:off x="1410010" y="5272082"/>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2</a:t>
            </a:r>
          </a:p>
        </p:txBody>
      </p:sp>
      <p:sp>
        <p:nvSpPr>
          <p:cNvPr id="8" name="Freeform 7"/>
          <p:cNvSpPr/>
          <p:nvPr/>
        </p:nvSpPr>
        <p:spPr>
          <a:xfrm rot="60000">
            <a:off x="2265110" y="5418706"/>
            <a:ext cx="652550"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11" name="TextBox 10"/>
          <p:cNvSpPr txBox="1"/>
          <p:nvPr/>
        </p:nvSpPr>
        <p:spPr>
          <a:xfrm>
            <a:off x="3609713" y="4383477"/>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4</a:t>
            </a:r>
          </a:p>
        </p:txBody>
      </p:sp>
      <p:sp>
        <p:nvSpPr>
          <p:cNvPr id="12" name="Freeform 11"/>
          <p:cNvSpPr/>
          <p:nvPr/>
        </p:nvSpPr>
        <p:spPr>
          <a:xfrm rot="60000">
            <a:off x="4464811" y="4530101"/>
            <a:ext cx="652550"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15" name="TextBox 14"/>
          <p:cNvSpPr txBox="1"/>
          <p:nvPr/>
        </p:nvSpPr>
        <p:spPr>
          <a:xfrm>
            <a:off x="5738403" y="3593871"/>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6</a:t>
            </a:r>
          </a:p>
        </p:txBody>
      </p:sp>
      <p:sp>
        <p:nvSpPr>
          <p:cNvPr id="16" name="Freeform 15"/>
          <p:cNvSpPr/>
          <p:nvPr/>
        </p:nvSpPr>
        <p:spPr>
          <a:xfrm rot="60000">
            <a:off x="6583978" y="3740495"/>
            <a:ext cx="652550"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20" name="TextBox 19"/>
          <p:cNvSpPr txBox="1"/>
          <p:nvPr/>
        </p:nvSpPr>
        <p:spPr>
          <a:xfrm>
            <a:off x="7547680" y="2896925"/>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8</a:t>
            </a:r>
          </a:p>
        </p:txBody>
      </p:sp>
      <p:sp>
        <p:nvSpPr>
          <p:cNvPr id="21" name="Freeform 20"/>
          <p:cNvSpPr/>
          <p:nvPr/>
        </p:nvSpPr>
        <p:spPr>
          <a:xfrm rot="60000">
            <a:off x="8393256" y="3043549"/>
            <a:ext cx="652550"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cxnSp>
        <p:nvCxnSpPr>
          <p:cNvPr id="3" name="Straight Connector 2"/>
          <p:cNvCxnSpPr/>
          <p:nvPr/>
        </p:nvCxnSpPr>
        <p:spPr>
          <a:xfrm>
            <a:off x="783798" y="6306216"/>
            <a:ext cx="76898" cy="5936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08901" y="5827834"/>
            <a:ext cx="120429" cy="4935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42279" y="5307763"/>
            <a:ext cx="223591" cy="4537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58618" y="4468793"/>
            <a:ext cx="332578" cy="3596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8506" y="3754621"/>
            <a:ext cx="362850" cy="279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070254" y="3185259"/>
            <a:ext cx="418269" cy="2370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407292" y="2681448"/>
            <a:ext cx="416017" cy="213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001529" y="2468069"/>
            <a:ext cx="348965" cy="202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280727" y="3363556"/>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9 </a:t>
            </a:r>
          </a:p>
        </p:txBody>
      </p:sp>
      <p:sp>
        <p:nvSpPr>
          <p:cNvPr id="38" name="Freeform 37"/>
          <p:cNvSpPr/>
          <p:nvPr/>
        </p:nvSpPr>
        <p:spPr>
          <a:xfrm rot="60000" flipH="1" flipV="1">
            <a:off x="9588347" y="3226379"/>
            <a:ext cx="70274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39" name="TextBox 38"/>
          <p:cNvSpPr txBox="1"/>
          <p:nvPr/>
        </p:nvSpPr>
        <p:spPr>
          <a:xfrm>
            <a:off x="8812209" y="2474769"/>
            <a:ext cx="970137"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10</a:t>
            </a:r>
          </a:p>
        </p:txBody>
      </p:sp>
      <p:sp>
        <p:nvSpPr>
          <p:cNvPr id="40" name="Freeform 39"/>
          <p:cNvSpPr/>
          <p:nvPr/>
        </p:nvSpPr>
        <p:spPr>
          <a:xfrm rot="60000">
            <a:off x="9756170" y="2547482"/>
            <a:ext cx="577196" cy="340873"/>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1" name="TextBox 40"/>
          <p:cNvSpPr txBox="1"/>
          <p:nvPr/>
        </p:nvSpPr>
        <p:spPr>
          <a:xfrm>
            <a:off x="8856842" y="3880214"/>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7 </a:t>
            </a:r>
          </a:p>
        </p:txBody>
      </p:sp>
      <p:sp>
        <p:nvSpPr>
          <p:cNvPr id="42" name="Freeform 41"/>
          <p:cNvSpPr/>
          <p:nvPr/>
        </p:nvSpPr>
        <p:spPr>
          <a:xfrm rot="60000" flipH="1" flipV="1">
            <a:off x="8164464" y="3743037"/>
            <a:ext cx="70274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3" name="TextBox 42"/>
          <p:cNvSpPr txBox="1"/>
          <p:nvPr/>
        </p:nvSpPr>
        <p:spPr>
          <a:xfrm>
            <a:off x="6826068" y="4667282"/>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5 </a:t>
            </a:r>
          </a:p>
        </p:txBody>
      </p:sp>
      <p:sp>
        <p:nvSpPr>
          <p:cNvPr id="44" name="Freeform 43"/>
          <p:cNvSpPr/>
          <p:nvPr/>
        </p:nvSpPr>
        <p:spPr>
          <a:xfrm rot="60000" flipH="1" flipV="1">
            <a:off x="6133690" y="4530105"/>
            <a:ext cx="70274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5" name="TextBox 44"/>
          <p:cNvSpPr txBox="1"/>
          <p:nvPr/>
        </p:nvSpPr>
        <p:spPr>
          <a:xfrm>
            <a:off x="4801081" y="5453876"/>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3 </a:t>
            </a:r>
          </a:p>
        </p:txBody>
      </p:sp>
      <p:sp>
        <p:nvSpPr>
          <p:cNvPr id="46" name="Freeform 45"/>
          <p:cNvSpPr/>
          <p:nvPr/>
        </p:nvSpPr>
        <p:spPr>
          <a:xfrm rot="60000" flipH="1" flipV="1">
            <a:off x="4108702" y="5316699"/>
            <a:ext cx="70274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7" name="TextBox 46"/>
          <p:cNvSpPr txBox="1"/>
          <p:nvPr/>
        </p:nvSpPr>
        <p:spPr>
          <a:xfrm rot="20473447">
            <a:off x="555645" y="5842452"/>
            <a:ext cx="1362874"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WESTBOUND</a:t>
            </a:r>
          </a:p>
        </p:txBody>
      </p:sp>
      <p:sp>
        <p:nvSpPr>
          <p:cNvPr id="48" name="TextBox 47"/>
          <p:cNvSpPr txBox="1"/>
          <p:nvPr/>
        </p:nvSpPr>
        <p:spPr>
          <a:xfrm rot="20258572">
            <a:off x="2494254" y="5907942"/>
            <a:ext cx="1322798"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EASTBOUND</a:t>
            </a:r>
          </a:p>
        </p:txBody>
      </p:sp>
      <p:pic>
        <p:nvPicPr>
          <p:cNvPr id="55" name="Picture 54"/>
          <p:cNvPicPr>
            <a:picLocks noChangeAspect="1"/>
          </p:cNvPicPr>
          <p:nvPr/>
        </p:nvPicPr>
        <p:blipFill rotWithShape="1">
          <a:blip r:embed="rId4"/>
          <a:srcRect l="4165" t="14442" r="11116" b="5161"/>
          <a:stretch/>
        </p:blipFill>
        <p:spPr>
          <a:xfrm>
            <a:off x="956888" y="9253"/>
            <a:ext cx="10121666" cy="2229860"/>
          </a:xfrm>
          <a:prstGeom prst="rect">
            <a:avLst/>
          </a:prstGeom>
        </p:spPr>
      </p:pic>
      <p:sp>
        <p:nvSpPr>
          <p:cNvPr id="2" name="Rectangle 1"/>
          <p:cNvSpPr/>
          <p:nvPr/>
        </p:nvSpPr>
        <p:spPr>
          <a:xfrm>
            <a:off x="887001" y="323910"/>
            <a:ext cx="3930909" cy="424732"/>
          </a:xfrm>
          <a:prstGeom prst="rect">
            <a:avLst/>
          </a:prstGeom>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a:t>
            </a:r>
          </a:p>
        </p:txBody>
      </p:sp>
      <p:sp>
        <p:nvSpPr>
          <p:cNvPr id="4" name="TextBox 3"/>
          <p:cNvSpPr txBox="1"/>
          <p:nvPr/>
        </p:nvSpPr>
        <p:spPr>
          <a:xfrm>
            <a:off x="2452386" y="1851900"/>
            <a:ext cx="9432390" cy="430887"/>
          </a:xfrm>
          <a:prstGeom prst="rect">
            <a:avLst/>
          </a:prstGeom>
          <a:noFill/>
        </p:spPr>
        <p:txBody>
          <a:bodyPr wrap="none" rtlCol="0">
            <a:spAutoFit/>
          </a:bodyPr>
          <a:lstStyle/>
          <a:p>
            <a:r>
              <a:rPr lang="en-US" sz="2200" b="1" dirty="0" smtClean="0">
                <a:latin typeface="Arial" panose="020B0604020202020204" pitchFamily="34" charset="0"/>
                <a:cs typeface="Arial" panose="020B0604020202020204" pitchFamily="34" charset="0"/>
              </a:rPr>
              <a:t>Scenario:  Many complaints from drivers regarding severe vibrations</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1103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180" y="5534694"/>
            <a:ext cx="11995653" cy="1313458"/>
          </a:xfrm>
          <a:prstGeom prst="rect">
            <a:avLst/>
          </a:prstGeom>
        </p:spPr>
      </p:pic>
      <p:pic>
        <p:nvPicPr>
          <p:cNvPr id="6" name="Picture 5"/>
          <p:cNvPicPr>
            <a:picLocks noChangeAspect="1"/>
          </p:cNvPicPr>
          <p:nvPr/>
        </p:nvPicPr>
        <p:blipFill>
          <a:blip r:embed="rId4"/>
          <a:stretch>
            <a:fillRect/>
          </a:stretch>
        </p:blipFill>
        <p:spPr>
          <a:xfrm>
            <a:off x="76181" y="984753"/>
            <a:ext cx="5302679" cy="3908794"/>
          </a:xfrm>
          <a:prstGeom prst="rect">
            <a:avLst/>
          </a:prstGeom>
        </p:spPr>
      </p:pic>
      <p:sp>
        <p:nvSpPr>
          <p:cNvPr id="8" name="Rectangle 7"/>
          <p:cNvSpPr/>
          <p:nvPr/>
        </p:nvSpPr>
        <p:spPr>
          <a:xfrm>
            <a:off x="887001" y="323910"/>
            <a:ext cx="3930909" cy="424732"/>
          </a:xfrm>
          <a:prstGeom prst="rect">
            <a:avLst/>
          </a:prstGeom>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(1986) </a:t>
            </a:r>
          </a:p>
        </p:txBody>
      </p:sp>
      <p:pic>
        <p:nvPicPr>
          <p:cNvPr id="9" name="Picture 8"/>
          <p:cNvPicPr>
            <a:picLocks noChangeAspect="1"/>
          </p:cNvPicPr>
          <p:nvPr/>
        </p:nvPicPr>
        <p:blipFill>
          <a:blip r:embed="rId5"/>
          <a:stretch>
            <a:fillRect/>
          </a:stretch>
        </p:blipFill>
        <p:spPr>
          <a:xfrm rot="-60000">
            <a:off x="5365809" y="1321954"/>
            <a:ext cx="6704283" cy="3038804"/>
          </a:xfrm>
          <a:prstGeom prst="rect">
            <a:avLst/>
          </a:prstGeom>
        </p:spPr>
      </p:pic>
      <p:sp>
        <p:nvSpPr>
          <p:cNvPr id="10" name="Rectangle 9"/>
          <p:cNvSpPr/>
          <p:nvPr/>
        </p:nvSpPr>
        <p:spPr>
          <a:xfrm>
            <a:off x="6917883" y="4391761"/>
            <a:ext cx="304442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Half section Span 7 and 8 </a:t>
            </a:r>
          </a:p>
        </p:txBody>
      </p:sp>
      <p:sp>
        <p:nvSpPr>
          <p:cNvPr id="11" name="Rectangle 10"/>
          <p:cNvSpPr/>
          <p:nvPr/>
        </p:nvSpPr>
        <p:spPr>
          <a:xfrm>
            <a:off x="5573422" y="6498716"/>
            <a:ext cx="1210588" cy="369332"/>
          </a:xfrm>
          <a:prstGeom prst="rect">
            <a:avLst/>
          </a:prstGeom>
          <a:solidFill>
            <a:schemeClr val="bg1"/>
          </a:solidFill>
        </p:spPr>
        <p:txBody>
          <a:bodyPr wrap="none">
            <a:spAutoFit/>
          </a:bodyPr>
          <a:lstStyle/>
          <a:p>
            <a:r>
              <a:rPr lang="en-US" b="1" dirty="0">
                <a:latin typeface="Arial" panose="020B0604020202020204" pitchFamily="34" charset="0"/>
                <a:cs typeface="Arial" panose="020B0604020202020204" pitchFamily="34" charset="0"/>
              </a:rPr>
              <a:t>Elevation</a:t>
            </a:r>
          </a:p>
        </p:txBody>
      </p:sp>
      <p:sp>
        <p:nvSpPr>
          <p:cNvPr id="12" name="Rectangle 11"/>
          <p:cNvSpPr/>
          <p:nvPr/>
        </p:nvSpPr>
        <p:spPr>
          <a:xfrm>
            <a:off x="1858680" y="4790470"/>
            <a:ext cx="1710725"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Cross section</a:t>
            </a:r>
          </a:p>
        </p:txBody>
      </p:sp>
    </p:spTree>
    <p:extLst>
      <p:ext uri="{BB962C8B-B14F-4D97-AF65-F5344CB8AC3E}">
        <p14:creationId xmlns:p14="http://schemas.microsoft.com/office/powerpoint/2010/main" val="819656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379412" y="5343465"/>
            <a:ext cx="4278452" cy="1380443"/>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r>
              <a:rPr lang="en-US" dirty="0">
                <a:solidFill>
                  <a:schemeClr val="tx1"/>
                </a:solidFill>
                <a:latin typeface="Arial" panose="020B0604020202020204" pitchFamily="34" charset="0"/>
                <a:cs typeface="Arial" panose="020B0604020202020204" pitchFamily="34" charset="0"/>
              </a:rPr>
              <a:t>INSTRUMENTATION PLAN</a:t>
            </a:r>
          </a:p>
          <a:p>
            <a:pPr marL="457200" indent="-4572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30 Accelerometers</a:t>
            </a:r>
          </a:p>
          <a:p>
            <a:pPr marL="457200" indent="-4572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12 Strain Gauges</a:t>
            </a:r>
          </a:p>
          <a:p>
            <a:pPr marL="457200" indent="-4572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24 hours of data </a:t>
            </a:r>
            <a:r>
              <a:rPr lang="en-US" dirty="0" smtClean="0">
                <a:solidFill>
                  <a:schemeClr val="tx1"/>
                </a:solidFill>
                <a:latin typeface="Arial" panose="020B0604020202020204" pitchFamily="34" charset="0"/>
                <a:cs typeface="Arial" panose="020B0604020202020204" pitchFamily="34" charset="0"/>
              </a:rPr>
              <a:t>collected</a:t>
            </a:r>
            <a:endParaRPr lang="en-US"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1027102" y="567624"/>
            <a:ext cx="6105069" cy="369332"/>
          </a:xfrm>
          <a:prstGeom prst="rect">
            <a:avLst/>
          </a:prstGeom>
        </p:spPr>
        <p:txBody>
          <a:bodyPr wrap="none">
            <a:spAutoFit/>
          </a:bodyPr>
          <a:lstStyle/>
          <a:p>
            <a:r>
              <a:rPr lang="en-US" b="1" dirty="0" smtClean="0">
                <a:solidFill>
                  <a:schemeClr val="accent1"/>
                </a:solidFill>
                <a:latin typeface="Arial" panose="020B0604020202020204" pitchFamily="34" charset="0"/>
                <a:cs typeface="Arial" panose="020B0604020202020204" pitchFamily="34" charset="0"/>
              </a:rPr>
              <a:t>First Test: Operational vibration and strain monitoring</a:t>
            </a:r>
            <a:endParaRPr lang="en-US" b="1" dirty="0">
              <a:solidFill>
                <a:schemeClr val="accent1"/>
              </a:solidFill>
              <a:latin typeface="Arial" panose="020B0604020202020204" pitchFamily="34" charset="0"/>
              <a:cs typeface="Arial" panose="020B0604020202020204" pitchFamily="34" charset="0"/>
            </a:endParaRPr>
          </a:p>
        </p:txBody>
      </p:sp>
      <p:pic>
        <p:nvPicPr>
          <p:cNvPr id="28" name="Picture 27"/>
          <p:cNvPicPr>
            <a:picLocks noChangeAspect="1"/>
          </p:cNvPicPr>
          <p:nvPr/>
        </p:nvPicPr>
        <p:blipFill rotWithShape="1">
          <a:blip r:embed="rId2" cstate="print">
            <a:extLst>
              <a:ext uri="{28A0092B-C50C-407E-A947-70E740481C1C}">
                <a14:useLocalDpi xmlns:a14="http://schemas.microsoft.com/office/drawing/2010/main" val="0"/>
              </a:ext>
            </a:extLst>
          </a:blip>
          <a:srcRect b="10691"/>
          <a:stretch/>
        </p:blipFill>
        <p:spPr>
          <a:xfrm>
            <a:off x="4759767" y="931070"/>
            <a:ext cx="3671566" cy="5830934"/>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t="2962" b="20000"/>
          <a:stretch/>
        </p:blipFill>
        <p:spPr>
          <a:xfrm>
            <a:off x="379412" y="3352800"/>
            <a:ext cx="4278452" cy="1851355"/>
          </a:xfrm>
          <a:prstGeom prst="rect">
            <a:avLst/>
          </a:prstGeom>
        </p:spPr>
      </p:pic>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3338" t="17809" r="10494"/>
          <a:stretch/>
        </p:blipFill>
        <p:spPr>
          <a:xfrm>
            <a:off x="379413" y="936956"/>
            <a:ext cx="4269664" cy="2333044"/>
          </a:xfrm>
          <a:prstGeom prst="rect">
            <a:avLst/>
          </a:prstGeom>
        </p:spPr>
      </p:pic>
      <p:sp>
        <p:nvSpPr>
          <p:cNvPr id="2" name="Title 1"/>
          <p:cNvSpPr>
            <a:spLocks noGrp="1"/>
          </p:cNvSpPr>
          <p:nvPr>
            <p:ph type="title"/>
          </p:nvPr>
        </p:nvSpPr>
        <p:spPr/>
        <p:txBody>
          <a:bodyPr/>
          <a:lstStyle/>
          <a:p>
            <a:r>
              <a:rPr lang="en-US" cap="all" dirty="0" smtClean="0"/>
              <a:t>Case Study:</a:t>
            </a:r>
            <a:r>
              <a:rPr lang="en-US" dirty="0" smtClean="0"/>
              <a:t> I-76 </a:t>
            </a:r>
            <a:r>
              <a:rPr lang="en-US" dirty="0" err="1" smtClean="0"/>
              <a:t>Pencoyd</a:t>
            </a:r>
            <a:r>
              <a:rPr lang="en-US" dirty="0" smtClean="0"/>
              <a:t> Viaduct</a:t>
            </a:r>
            <a:endParaRPr lang="en-US"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7598" y="936956"/>
            <a:ext cx="3276589" cy="5825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9105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365616" y="3886200"/>
            <a:ext cx="4263920" cy="2467842"/>
            <a:chOff x="6663325" y="3198593"/>
            <a:chExt cx="5371407" cy="3307849"/>
          </a:xfrm>
        </p:grpSpPr>
        <p:pic>
          <p:nvPicPr>
            <p:cNvPr id="32" name="Picture 31" descr="C:\Users\John\Projects_Git\I76\Reports\Images\strain_deck_mid.png"/>
            <p:cNvPicPr>
              <a:picLocks noChangeAspect="1" noChangeArrowheads="1"/>
            </p:cNvPicPr>
            <p:nvPr/>
          </p:nvPicPr>
          <p:blipFill rotWithShape="1">
            <a:blip r:embed="rId2">
              <a:extLst>
                <a:ext uri="{28A0092B-C50C-407E-A947-70E740481C1C}">
                  <a14:useLocalDpi xmlns:a14="http://schemas.microsoft.com/office/drawing/2010/main" val="0"/>
                </a:ext>
              </a:extLst>
            </a:blip>
            <a:srcRect l="4026" t="5774" r="8850" b="2740"/>
            <a:stretch/>
          </p:blipFill>
          <p:spPr bwMode="auto">
            <a:xfrm>
              <a:off x="6663325" y="3198593"/>
              <a:ext cx="5371407" cy="330784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6940955" y="3284865"/>
              <a:ext cx="3544498" cy="288778"/>
              <a:chOff x="-2463806" y="3406807"/>
              <a:chExt cx="3963720" cy="302056"/>
            </a:xfrm>
          </p:grpSpPr>
          <p:cxnSp>
            <p:nvCxnSpPr>
              <p:cNvPr id="47" name="Straight Connector 46"/>
              <p:cNvCxnSpPr/>
              <p:nvPr/>
            </p:nvCxnSpPr>
            <p:spPr>
              <a:xfrm>
                <a:off x="-2170173" y="3601265"/>
                <a:ext cx="3670087" cy="427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2463806" y="3406807"/>
                <a:ext cx="2480506" cy="302056"/>
              </a:xfrm>
              <a:prstGeom prst="rect">
                <a:avLst/>
              </a:prstGeom>
              <a:noFill/>
            </p:spPr>
            <p:txBody>
              <a:bodyPr wrap="square" lIns="0" tIns="0" rIns="0" bIns="0" rtlCol="0">
                <a:spAutoFit/>
              </a:bodyPr>
              <a:lstStyle/>
              <a:p>
                <a:pPr algn="ctr"/>
                <a:r>
                  <a:rPr lang="en-US" sz="1400" dirty="0" smtClean="0"/>
                  <a:t>Concrete: 350 psi</a:t>
                </a:r>
                <a:endParaRPr lang="en-US" sz="1400" dirty="0"/>
              </a:p>
            </p:txBody>
          </p:sp>
        </p:grpSp>
      </p:grpSp>
      <p:sp>
        <p:nvSpPr>
          <p:cNvPr id="35" name="Rectangle 34"/>
          <p:cNvSpPr/>
          <p:nvPr/>
        </p:nvSpPr>
        <p:spPr>
          <a:xfrm>
            <a:off x="7313612" y="6268722"/>
            <a:ext cx="4776404" cy="369332"/>
          </a:xfrm>
          <a:prstGeom prst="rect">
            <a:avLst/>
          </a:prstGeom>
        </p:spPr>
        <p:txBody>
          <a:bodyPr wrap="square">
            <a:spAutoFit/>
          </a:bodyPr>
          <a:lstStyle/>
          <a:p>
            <a:pPr algn="ctr"/>
            <a:r>
              <a:rPr lang="en-US" dirty="0" smtClean="0">
                <a:latin typeface="Arial" panose="020B0604020202020204" pitchFamily="34" charset="0"/>
                <a:ea typeface="Lucida Sans Unicode" panose="020B0602030504020204" pitchFamily="34" charset="0"/>
                <a:cs typeface="Arial" panose="020B0604020202020204" pitchFamily="34" charset="0"/>
              </a:rPr>
              <a:t>Strain time histories at </a:t>
            </a:r>
            <a:r>
              <a:rPr lang="en-US" dirty="0" err="1" smtClean="0">
                <a:latin typeface="Arial" panose="020B0604020202020204" pitchFamily="34" charset="0"/>
                <a:ea typeface="Lucida Sans Unicode" panose="020B0602030504020204" pitchFamily="34" charset="0"/>
                <a:cs typeface="Arial" panose="020B0604020202020204" pitchFamily="34" charset="0"/>
              </a:rPr>
              <a:t>midspan</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cap="all" dirty="0"/>
              <a:t>Case Study:</a:t>
            </a:r>
            <a:r>
              <a:rPr lang="en-US" dirty="0"/>
              <a:t> I-76 </a:t>
            </a:r>
            <a:r>
              <a:rPr lang="en-US" dirty="0" err="1"/>
              <a:t>Pencoyd</a:t>
            </a:r>
            <a:r>
              <a:rPr lang="en-US" dirty="0"/>
              <a:t> Viaduct</a:t>
            </a:r>
          </a:p>
        </p:txBody>
      </p:sp>
      <p:grpSp>
        <p:nvGrpSpPr>
          <p:cNvPr id="29" name="Group 28"/>
          <p:cNvGrpSpPr/>
          <p:nvPr/>
        </p:nvGrpSpPr>
        <p:grpSpPr>
          <a:xfrm>
            <a:off x="6767621" y="316407"/>
            <a:ext cx="5267111" cy="3409950"/>
            <a:chOff x="3200400" y="2275895"/>
            <a:chExt cx="5800725" cy="4553530"/>
          </a:xfrm>
        </p:grpSpPr>
        <p:pic>
          <p:nvPicPr>
            <p:cNvPr id="30" name="Picture 2" descr="C:\Users\John\Projects_Git\I76\Reports\Images\free_decay_filt.png"/>
            <p:cNvPicPr>
              <a:picLocks noChangeAspect="1" noChangeArrowheads="1"/>
            </p:cNvPicPr>
            <p:nvPr/>
          </p:nvPicPr>
          <p:blipFill rotWithShape="1">
            <a:blip r:embed="rId3">
              <a:extLst>
                <a:ext uri="{28A0092B-C50C-407E-A947-70E740481C1C}">
                  <a14:useLocalDpi xmlns:a14="http://schemas.microsoft.com/office/drawing/2010/main" val="0"/>
                </a:ext>
              </a:extLst>
            </a:blip>
            <a:srcRect l="5404" t="5512" r="7575" b="3429"/>
            <a:stretch/>
          </p:blipFill>
          <p:spPr bwMode="auto">
            <a:xfrm>
              <a:off x="3200400" y="2275895"/>
              <a:ext cx="5800725" cy="45535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p:cNvCxnSpPr/>
            <p:nvPr/>
          </p:nvCxnSpPr>
          <p:spPr>
            <a:xfrm flipH="1">
              <a:off x="4495800" y="3505200"/>
              <a:ext cx="13716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a:off x="4495800" y="2562225"/>
              <a:ext cx="13335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4572000" y="2562225"/>
              <a:ext cx="0" cy="942975"/>
            </a:xfrm>
            <a:prstGeom prst="line">
              <a:avLst/>
            </a:prstGeom>
            <a:ln w="19050">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3962399" y="2849046"/>
              <a:ext cx="922103" cy="369332"/>
            </a:xfrm>
            <a:prstGeom prst="rect">
              <a:avLst/>
            </a:prstGeom>
            <a:noFill/>
          </p:spPr>
          <p:txBody>
            <a:bodyPr wrap="square" rtlCol="0">
              <a:spAutoFit/>
            </a:bodyPr>
            <a:lstStyle/>
            <a:p>
              <a:r>
                <a:rPr lang="en-US" dirty="0" smtClean="0"/>
                <a:t>50%</a:t>
              </a:r>
              <a:endParaRPr lang="en-US" dirty="0"/>
            </a:p>
          </p:txBody>
        </p:sp>
      </p:grpSp>
      <p:sp>
        <p:nvSpPr>
          <p:cNvPr id="58" name="Rounded Rectangle 57"/>
          <p:cNvSpPr/>
          <p:nvPr/>
        </p:nvSpPr>
        <p:spPr>
          <a:xfrm>
            <a:off x="227013" y="821815"/>
            <a:ext cx="6400800" cy="5502785"/>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nSpc>
                <a:spcPct val="130000"/>
              </a:lnSpc>
              <a:spcAft>
                <a:spcPts val="600"/>
              </a:spcAft>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Observations from Strain Data:</a:t>
            </a:r>
          </a:p>
          <a:p>
            <a:pPr marL="285750" indent="-285750">
              <a:lnSpc>
                <a:spcPct val="130000"/>
              </a:lnSpc>
              <a:spcAft>
                <a:spcPts val="600"/>
              </a:spcAft>
              <a:buFont typeface="Arial" panose="020B0604020202020204" pitchFamily="34" charset="0"/>
              <a:buChar char="•"/>
            </a:pP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H</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igh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operational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stress indicated that the bridge experiences large deflections.</a:t>
            </a:r>
            <a:endPar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endParaRPr>
          </a:p>
          <a:p>
            <a:pPr marL="285750" indent="-28575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To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isolate dynamic response and static response, a low pass filter was applied to the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data.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The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filtered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response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approximates the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static stress response.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An apparent dynamic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amplification factor </a:t>
            </a: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of 50% is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observed. </a:t>
            </a:r>
            <a:endPar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endParaRPr>
          </a:p>
          <a:p>
            <a:pPr marL="285750" indent="-28575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The </a:t>
            </a:r>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response is cyclic which presents fatigue concerns. </a:t>
            </a:r>
            <a:endPar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endParaRPr>
          </a:p>
          <a:p>
            <a:pPr marL="285750" indent="-28575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cs typeface="Arial" panose="020B0604020202020204" pitchFamily="34" charset="0"/>
              </a:rPr>
              <a:t>Extrapolated tension in the deck (at mid-span) reaches fatigue cracking threshold.</a:t>
            </a:r>
            <a:endParaRPr lang="en-US" sz="2000" dirty="0">
              <a:solidFill>
                <a:schemeClr val="tx1"/>
              </a:solidFill>
            </a:endParaRPr>
          </a:p>
        </p:txBody>
      </p:sp>
    </p:spTree>
    <p:extLst>
      <p:ext uri="{BB962C8B-B14F-4D97-AF65-F5344CB8AC3E}">
        <p14:creationId xmlns:p14="http://schemas.microsoft.com/office/powerpoint/2010/main" val="1627243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202" y="4474945"/>
            <a:ext cx="5153010" cy="2286000"/>
          </a:xfrm>
          <a:prstGeom prst="rect">
            <a:avLst/>
          </a:prstGeom>
        </p:spPr>
      </p:pic>
      <p:pic>
        <p:nvPicPr>
          <p:cNvPr id="24" name="Picture 23"/>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258051" y="4419600"/>
            <a:ext cx="4969961" cy="2286000"/>
          </a:xfrm>
          <a:prstGeom prst="rect">
            <a:avLst/>
          </a:prstGeom>
        </p:spPr>
      </p:pic>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33156" y="4455181"/>
            <a:ext cx="5487884" cy="2286000"/>
          </a:xfrm>
          <a:prstGeom prst="rect">
            <a:avLst/>
          </a:prstGeom>
        </p:spPr>
      </p:pic>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l="9687" r="36478"/>
          <a:stretch/>
        </p:blipFill>
        <p:spPr>
          <a:xfrm>
            <a:off x="6403222" y="0"/>
            <a:ext cx="5785603" cy="4338355"/>
          </a:xfrm>
          <a:prstGeom prst="rect">
            <a:avLst/>
          </a:prstGeom>
        </p:spPr>
      </p:pic>
      <p:sp>
        <p:nvSpPr>
          <p:cNvPr id="2" name="Title 1"/>
          <p:cNvSpPr>
            <a:spLocks noGrp="1"/>
          </p:cNvSpPr>
          <p:nvPr>
            <p:ph type="title"/>
          </p:nvPr>
        </p:nvSpPr>
        <p:spPr/>
        <p:txBody>
          <a:bodyPr/>
          <a:lstStyle/>
          <a:p>
            <a:r>
              <a:rPr lang="en-US" cap="all" dirty="0"/>
              <a:t>Case Study:</a:t>
            </a:r>
            <a:r>
              <a:rPr lang="en-US" dirty="0"/>
              <a:t> I-76 </a:t>
            </a:r>
            <a:r>
              <a:rPr lang="en-US" dirty="0" err="1"/>
              <a:t>Pencoyd</a:t>
            </a:r>
            <a:r>
              <a:rPr lang="en-US" dirty="0"/>
              <a:t> Viaduct</a:t>
            </a:r>
          </a:p>
        </p:txBody>
      </p:sp>
      <p:sp>
        <p:nvSpPr>
          <p:cNvPr id="58" name="Rounded Rectangle 57"/>
          <p:cNvSpPr/>
          <p:nvPr/>
        </p:nvSpPr>
        <p:spPr>
          <a:xfrm>
            <a:off x="227013" y="1027331"/>
            <a:ext cx="6176209" cy="3311024"/>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nSpc>
                <a:spcPct val="130000"/>
              </a:lnSpc>
              <a:spcAft>
                <a:spcPts val="600"/>
              </a:spcAft>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Results from Acceleration Data:</a:t>
            </a:r>
          </a:p>
          <a:p>
            <a:pPr marL="342900" indent="-34290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Magnitude and frequency content of vibration are indeed beyond human comfort thresholds.</a:t>
            </a:r>
          </a:p>
          <a:p>
            <a:pPr marL="342900" indent="-34290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Accelerations of 25% g and near 2 Hz correspond to vibrational deflections of 0.5 in. </a:t>
            </a:r>
          </a:p>
          <a:p>
            <a:pPr marL="342900" indent="-342900">
              <a:lnSpc>
                <a:spcPct val="130000"/>
              </a:lnSpc>
              <a:spcAft>
                <a:spcPts val="600"/>
              </a:spcAft>
              <a:buFont typeface="Arial" panose="020B0604020202020204" pitchFamily="34" charset="0"/>
              <a:buChar char="•"/>
            </a:pPr>
            <a:r>
              <a:rPr lang="en-US" sz="2000"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Mode shapes and frequencies were extracted from the data for model calibration.</a:t>
            </a:r>
          </a:p>
        </p:txBody>
      </p:sp>
      <p:sp>
        <p:nvSpPr>
          <p:cNvPr id="20" name="Rectangle 19"/>
          <p:cNvSpPr/>
          <p:nvPr/>
        </p:nvSpPr>
        <p:spPr>
          <a:xfrm>
            <a:off x="8304212" y="381000"/>
            <a:ext cx="2970894" cy="646331"/>
          </a:xfrm>
          <a:prstGeom prst="rect">
            <a:avLst/>
          </a:prstGeom>
        </p:spPr>
        <p:txBody>
          <a:bodyPr wrap="square">
            <a:spAutoFit/>
          </a:bodyPr>
          <a:lstStyle/>
          <a:p>
            <a:r>
              <a:rPr lang="en-US" dirty="0" smtClean="0">
                <a:latin typeface="Arial" panose="020B0604020202020204" pitchFamily="34" charset="0"/>
                <a:ea typeface="Lucida Sans Unicode" panose="020B0602030504020204" pitchFamily="34" charset="0"/>
                <a:cs typeface="Arial" panose="020B0604020202020204" pitchFamily="34" charset="0"/>
              </a:rPr>
              <a:t>Frequency content of acceleration time histories</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t="-2562"/>
          <a:stretch/>
        </p:blipFill>
        <p:spPr>
          <a:xfrm>
            <a:off x="9128622" y="1066800"/>
            <a:ext cx="3061790" cy="4677248"/>
          </a:xfrm>
          <a:prstGeom prst="rect">
            <a:avLst/>
          </a:prstGeom>
          <a:solidFill>
            <a:schemeClr val="bg1"/>
          </a:solidFill>
          <a:ln>
            <a:solidFill>
              <a:schemeClr val="tx1"/>
            </a:solidFill>
          </a:ln>
          <a:effectLst>
            <a:outerShdw blurRad="50800" dist="38100" dir="13500000" algn="br" rotWithShape="0">
              <a:prstClr val="black">
                <a:alpha val="40000"/>
              </a:prstClr>
            </a:outerShdw>
          </a:effectLst>
        </p:spPr>
      </p:pic>
      <p:cxnSp>
        <p:nvCxnSpPr>
          <p:cNvPr id="17" name="Straight Connector 16"/>
          <p:cNvCxnSpPr/>
          <p:nvPr/>
        </p:nvCxnSpPr>
        <p:spPr>
          <a:xfrm>
            <a:off x="9828826" y="1640822"/>
            <a:ext cx="22092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209726" y="1336026"/>
            <a:ext cx="0" cy="42621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656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Case Study:</a:t>
            </a:r>
            <a:r>
              <a:rPr lang="en-US" dirty="0"/>
              <a:t> I-76 </a:t>
            </a:r>
            <a:r>
              <a:rPr lang="en-US" dirty="0" err="1"/>
              <a:t>Pencoyd</a:t>
            </a:r>
            <a:r>
              <a:rPr lang="en-US" dirty="0"/>
              <a:t> Viaduct</a:t>
            </a:r>
          </a:p>
        </p:txBody>
      </p:sp>
      <p:sp>
        <p:nvSpPr>
          <p:cNvPr id="3" name="Rectangle 2"/>
          <p:cNvSpPr/>
          <p:nvPr/>
        </p:nvSpPr>
        <p:spPr>
          <a:xfrm>
            <a:off x="1027102" y="567624"/>
            <a:ext cx="4591898" cy="369332"/>
          </a:xfrm>
          <a:prstGeom prst="rect">
            <a:avLst/>
          </a:prstGeom>
        </p:spPr>
        <p:txBody>
          <a:bodyPr wrap="none">
            <a:spAutoFit/>
          </a:bodyPr>
          <a:lstStyle/>
          <a:p>
            <a:r>
              <a:rPr lang="en-US" b="1" dirty="0" smtClean="0">
                <a:solidFill>
                  <a:schemeClr val="accent1"/>
                </a:solidFill>
                <a:latin typeface="Arial" panose="020B0604020202020204" pitchFamily="34" charset="0"/>
                <a:cs typeface="Arial" panose="020B0604020202020204" pitchFamily="34" charset="0"/>
              </a:rPr>
              <a:t>Second Test: Vehicle-Bridge Interaction </a:t>
            </a:r>
            <a:endParaRPr lang="en-US" b="1" dirty="0">
              <a:solidFill>
                <a:schemeClr val="accent1"/>
              </a:solidFill>
              <a:latin typeface="Arial" panose="020B0604020202020204" pitchFamily="34" charset="0"/>
              <a:cs typeface="Arial" panose="020B0604020202020204" pitchFamily="34" charset="0"/>
            </a:endParaRPr>
          </a:p>
        </p:txBody>
      </p:sp>
      <p:grpSp>
        <p:nvGrpSpPr>
          <p:cNvPr id="5" name="Group 4"/>
          <p:cNvGrpSpPr/>
          <p:nvPr/>
        </p:nvGrpSpPr>
        <p:grpSpPr>
          <a:xfrm>
            <a:off x="15953" y="3989184"/>
            <a:ext cx="5685622" cy="1116216"/>
            <a:chOff x="152400" y="4463591"/>
            <a:chExt cx="8758995" cy="1708609"/>
          </a:xfrm>
        </p:grpSpPr>
        <p:pic>
          <p:nvPicPr>
            <p:cNvPr id="111" name="Picture 1"/>
            <p:cNvPicPr>
              <a:picLocks noChangeAspect="1" noChangeArrowheads="1"/>
            </p:cNvPicPr>
            <p:nvPr/>
          </p:nvPicPr>
          <p:blipFill>
            <a:blip r:embed="rId2" cstate="print"/>
            <a:srcRect/>
            <a:stretch>
              <a:fillRect/>
            </a:stretch>
          </p:blipFill>
          <p:spPr bwMode="auto">
            <a:xfrm>
              <a:off x="152400" y="4463591"/>
              <a:ext cx="8758995" cy="1708609"/>
            </a:xfrm>
            <a:prstGeom prst="rect">
              <a:avLst/>
            </a:prstGeom>
            <a:noFill/>
          </p:spPr>
        </p:pic>
        <p:sp>
          <p:nvSpPr>
            <p:cNvPr id="112" name="Oval 111"/>
            <p:cNvSpPr/>
            <p:nvPr/>
          </p:nvSpPr>
          <p:spPr>
            <a:xfrm>
              <a:off x="1377315" y="5319800"/>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3" name="Oval 112"/>
            <p:cNvSpPr/>
            <p:nvPr/>
          </p:nvSpPr>
          <p:spPr>
            <a:xfrm>
              <a:off x="2225040" y="52789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4" name="Oval 113"/>
            <p:cNvSpPr/>
            <p:nvPr/>
          </p:nvSpPr>
          <p:spPr>
            <a:xfrm>
              <a:off x="2910840" y="52408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5" name="Oval 114"/>
            <p:cNvSpPr/>
            <p:nvPr/>
          </p:nvSpPr>
          <p:spPr>
            <a:xfrm>
              <a:off x="5273040" y="507319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6" name="Oval 115"/>
            <p:cNvSpPr/>
            <p:nvPr/>
          </p:nvSpPr>
          <p:spPr>
            <a:xfrm>
              <a:off x="6019800" y="504461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7" name="Oval 116"/>
            <p:cNvSpPr/>
            <p:nvPr/>
          </p:nvSpPr>
          <p:spPr>
            <a:xfrm>
              <a:off x="5638800" y="519701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8" name="Oval 117"/>
            <p:cNvSpPr/>
            <p:nvPr/>
          </p:nvSpPr>
          <p:spPr>
            <a:xfrm>
              <a:off x="2552700" y="53932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9" name="Oval 118"/>
            <p:cNvSpPr/>
            <p:nvPr/>
          </p:nvSpPr>
          <p:spPr>
            <a:xfrm>
              <a:off x="4867275" y="525035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0" name="Oval 119"/>
            <p:cNvSpPr/>
            <p:nvPr/>
          </p:nvSpPr>
          <p:spPr>
            <a:xfrm>
              <a:off x="1771650" y="545419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3" name="Oval 122"/>
            <p:cNvSpPr/>
            <p:nvPr/>
          </p:nvSpPr>
          <p:spPr>
            <a:xfrm>
              <a:off x="3349949" y="5361318"/>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 name="Group 5"/>
          <p:cNvGrpSpPr/>
          <p:nvPr/>
        </p:nvGrpSpPr>
        <p:grpSpPr>
          <a:xfrm>
            <a:off x="3691384" y="5061400"/>
            <a:ext cx="3565053" cy="1695000"/>
            <a:chOff x="647766" y="57150"/>
            <a:chExt cx="7771617" cy="3371850"/>
          </a:xfrm>
        </p:grpSpPr>
        <p:sp>
          <p:nvSpPr>
            <p:cNvPr id="70" name="Rectangle 69"/>
            <p:cNvSpPr/>
            <p:nvPr/>
          </p:nvSpPr>
          <p:spPr>
            <a:xfrm>
              <a:off x="848922" y="480812"/>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Rectangle 70"/>
            <p:cNvSpPr/>
            <p:nvPr/>
          </p:nvSpPr>
          <p:spPr>
            <a:xfrm>
              <a:off x="762000"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Rectangle 71"/>
            <p:cNvSpPr/>
            <p:nvPr/>
          </p:nvSpPr>
          <p:spPr>
            <a:xfrm>
              <a:off x="4438893"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Rectangle 72"/>
            <p:cNvSpPr/>
            <p:nvPr/>
          </p:nvSpPr>
          <p:spPr>
            <a:xfrm>
              <a:off x="8082053"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4" name="Rectangle 73"/>
            <p:cNvSpPr/>
            <p:nvPr/>
          </p:nvSpPr>
          <p:spPr>
            <a:xfrm>
              <a:off x="974518" y="543865"/>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Rectangle 74"/>
            <p:cNvSpPr/>
            <p:nvPr/>
          </p:nvSpPr>
          <p:spPr>
            <a:xfrm>
              <a:off x="974518" y="3066006"/>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Rectangle 75"/>
            <p:cNvSpPr/>
            <p:nvPr/>
          </p:nvSpPr>
          <p:spPr>
            <a:xfrm>
              <a:off x="964398" y="92620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Rectangle 76"/>
            <p:cNvSpPr/>
            <p:nvPr/>
          </p:nvSpPr>
          <p:spPr>
            <a:xfrm>
              <a:off x="964398" y="1684427"/>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Rectangle 77"/>
            <p:cNvSpPr/>
            <p:nvPr/>
          </p:nvSpPr>
          <p:spPr>
            <a:xfrm>
              <a:off x="964398" y="130453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964398" y="19460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Rectangle 79"/>
            <p:cNvSpPr/>
            <p:nvPr/>
          </p:nvSpPr>
          <p:spPr>
            <a:xfrm>
              <a:off x="964398" y="232442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Rectangle 80"/>
            <p:cNvSpPr/>
            <p:nvPr/>
          </p:nvSpPr>
          <p:spPr>
            <a:xfrm>
              <a:off x="964398" y="270431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Multiply 81"/>
            <p:cNvSpPr/>
            <p:nvPr/>
          </p:nvSpPr>
          <p:spPr>
            <a:xfrm>
              <a:off x="6324600" y="302895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TextBox 82"/>
            <p:cNvSpPr txBox="1"/>
            <p:nvPr/>
          </p:nvSpPr>
          <p:spPr>
            <a:xfrm>
              <a:off x="2123002" y="57150"/>
              <a:ext cx="1660793" cy="48980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3</a:t>
              </a:r>
              <a:endParaRPr lang="en-US" sz="1000" dirty="0">
                <a:latin typeface="Arial" panose="020B0604020202020204" pitchFamily="34" charset="0"/>
                <a:cs typeface="Arial" panose="020B0604020202020204" pitchFamily="34" charset="0"/>
              </a:endParaRPr>
            </a:p>
          </p:txBody>
        </p:sp>
        <p:sp>
          <p:nvSpPr>
            <p:cNvPr id="84" name="TextBox 83"/>
            <p:cNvSpPr txBox="1"/>
            <p:nvPr/>
          </p:nvSpPr>
          <p:spPr>
            <a:xfrm>
              <a:off x="5790351" y="85724"/>
              <a:ext cx="1630420" cy="48980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4</a:t>
              </a:r>
              <a:endParaRPr lang="en-US" sz="1000" dirty="0">
                <a:latin typeface="Arial" panose="020B0604020202020204" pitchFamily="34" charset="0"/>
                <a:cs typeface="Arial" panose="020B0604020202020204" pitchFamily="34" charset="0"/>
              </a:endParaRPr>
            </a:p>
          </p:txBody>
        </p:sp>
        <p:cxnSp>
          <p:nvCxnSpPr>
            <p:cNvPr id="85" name="Straight Connector 84"/>
            <p:cNvCxnSpPr/>
            <p:nvPr/>
          </p:nvCxnSpPr>
          <p:spPr>
            <a:xfrm>
              <a:off x="1866755" y="337066"/>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75291" y="3356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707523" y="3356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8" name="Multiply 87"/>
            <p:cNvSpPr/>
            <p:nvPr/>
          </p:nvSpPr>
          <p:spPr>
            <a:xfrm>
              <a:off x="2667000" y="163380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Multiply 88"/>
            <p:cNvSpPr/>
            <p:nvPr/>
          </p:nvSpPr>
          <p:spPr>
            <a:xfrm>
              <a:off x="2670576" y="191003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Multiply 89"/>
            <p:cNvSpPr/>
            <p:nvPr/>
          </p:nvSpPr>
          <p:spPr>
            <a:xfrm>
              <a:off x="829466" y="303917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91" name="Straight Connector 90"/>
            <p:cNvCxnSpPr/>
            <p:nvPr/>
          </p:nvCxnSpPr>
          <p:spPr>
            <a:xfrm>
              <a:off x="6432891" y="3429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2" name="Multiply 91"/>
            <p:cNvSpPr/>
            <p:nvPr/>
          </p:nvSpPr>
          <p:spPr>
            <a:xfrm>
              <a:off x="6324600" y="164102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Multiply 92"/>
            <p:cNvSpPr/>
            <p:nvPr/>
          </p:nvSpPr>
          <p:spPr>
            <a:xfrm>
              <a:off x="6324600" y="191724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4" name="Multiply 93"/>
            <p:cNvSpPr/>
            <p:nvPr/>
          </p:nvSpPr>
          <p:spPr>
            <a:xfrm>
              <a:off x="5463506" y="164102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5" name="Multiply 94"/>
            <p:cNvSpPr/>
            <p:nvPr/>
          </p:nvSpPr>
          <p:spPr>
            <a:xfrm>
              <a:off x="5461401" y="1908623"/>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96" name="Straight Connector 95"/>
            <p:cNvCxnSpPr/>
            <p:nvPr/>
          </p:nvCxnSpPr>
          <p:spPr>
            <a:xfrm>
              <a:off x="5562600" y="3429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7" name="Multiply 96"/>
            <p:cNvSpPr/>
            <p:nvPr/>
          </p:nvSpPr>
          <p:spPr>
            <a:xfrm>
              <a:off x="3590925" y="19050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8" name="Multiply 97"/>
            <p:cNvSpPr/>
            <p:nvPr/>
          </p:nvSpPr>
          <p:spPr>
            <a:xfrm>
              <a:off x="838200" y="17920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9" name="Multiply 98"/>
            <p:cNvSpPr/>
            <p:nvPr/>
          </p:nvSpPr>
          <p:spPr>
            <a:xfrm>
              <a:off x="6338835" y="50494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0" name="Multiply 99"/>
            <p:cNvSpPr/>
            <p:nvPr/>
          </p:nvSpPr>
          <p:spPr>
            <a:xfrm>
              <a:off x="2659917" y="3057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1" name="Multiply 100"/>
            <p:cNvSpPr/>
            <p:nvPr/>
          </p:nvSpPr>
          <p:spPr>
            <a:xfrm>
              <a:off x="2674152" y="5334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 name="Multiply 101"/>
            <p:cNvSpPr/>
            <p:nvPr/>
          </p:nvSpPr>
          <p:spPr>
            <a:xfrm>
              <a:off x="3581400" y="166687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 name="Multiply 102"/>
            <p:cNvSpPr/>
            <p:nvPr/>
          </p:nvSpPr>
          <p:spPr>
            <a:xfrm>
              <a:off x="829959" y="5060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 name="Multiply 103"/>
            <p:cNvSpPr/>
            <p:nvPr/>
          </p:nvSpPr>
          <p:spPr>
            <a:xfrm>
              <a:off x="8153400" y="177139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5" name="Multiply 104"/>
            <p:cNvSpPr/>
            <p:nvPr/>
          </p:nvSpPr>
          <p:spPr>
            <a:xfrm>
              <a:off x="4506359" y="1784866"/>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Multiply 105"/>
            <p:cNvSpPr/>
            <p:nvPr/>
          </p:nvSpPr>
          <p:spPr>
            <a:xfrm>
              <a:off x="4483156" y="303917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7" name="Multiply 106"/>
            <p:cNvSpPr/>
            <p:nvPr/>
          </p:nvSpPr>
          <p:spPr>
            <a:xfrm>
              <a:off x="4483649" y="5060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8" name="Isosceles Triangle 107"/>
            <p:cNvSpPr/>
            <p:nvPr/>
          </p:nvSpPr>
          <p:spPr>
            <a:xfrm rot="16200000">
              <a:off x="647766" y="1841550"/>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9" name="Isosceles Triangle 108"/>
            <p:cNvSpPr/>
            <p:nvPr/>
          </p:nvSpPr>
          <p:spPr>
            <a:xfrm rot="16200000">
              <a:off x="4329165" y="1825252"/>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0" name="Isosceles Triangle 109"/>
            <p:cNvSpPr/>
            <p:nvPr/>
          </p:nvSpPr>
          <p:spPr>
            <a:xfrm rot="16200000">
              <a:off x="7972265" y="1807783"/>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 name="Group 6"/>
          <p:cNvGrpSpPr/>
          <p:nvPr/>
        </p:nvGrpSpPr>
        <p:grpSpPr>
          <a:xfrm>
            <a:off x="7962093" y="5067299"/>
            <a:ext cx="3542519" cy="1672741"/>
            <a:chOff x="762000" y="3344276"/>
            <a:chExt cx="7657383" cy="3361324"/>
          </a:xfrm>
        </p:grpSpPr>
        <p:sp>
          <p:nvSpPr>
            <p:cNvPr id="44" name="Rectangle 43"/>
            <p:cNvSpPr/>
            <p:nvPr/>
          </p:nvSpPr>
          <p:spPr>
            <a:xfrm>
              <a:off x="848922" y="3757412"/>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Rectangle 44"/>
            <p:cNvSpPr/>
            <p:nvPr/>
          </p:nvSpPr>
          <p:spPr>
            <a:xfrm>
              <a:off x="762000"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Rectangle 45"/>
            <p:cNvSpPr/>
            <p:nvPr/>
          </p:nvSpPr>
          <p:spPr>
            <a:xfrm>
              <a:off x="4438893"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Rectangle 46"/>
            <p:cNvSpPr/>
            <p:nvPr/>
          </p:nvSpPr>
          <p:spPr>
            <a:xfrm>
              <a:off x="8082053"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Rectangle 47"/>
            <p:cNvSpPr/>
            <p:nvPr/>
          </p:nvSpPr>
          <p:spPr>
            <a:xfrm>
              <a:off x="974518" y="3820465"/>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Rectangle 48"/>
            <p:cNvSpPr/>
            <p:nvPr/>
          </p:nvSpPr>
          <p:spPr>
            <a:xfrm>
              <a:off x="974518" y="6342606"/>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964398" y="420280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Rectangle 50"/>
            <p:cNvSpPr/>
            <p:nvPr/>
          </p:nvSpPr>
          <p:spPr>
            <a:xfrm>
              <a:off x="964398" y="4961027"/>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Rectangle 51"/>
            <p:cNvSpPr/>
            <p:nvPr/>
          </p:nvSpPr>
          <p:spPr>
            <a:xfrm>
              <a:off x="964398" y="458113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a:xfrm>
              <a:off x="964398" y="52226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Rectangle 53"/>
            <p:cNvSpPr/>
            <p:nvPr/>
          </p:nvSpPr>
          <p:spPr>
            <a:xfrm>
              <a:off x="964398" y="560102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Rectangle 54"/>
            <p:cNvSpPr/>
            <p:nvPr/>
          </p:nvSpPr>
          <p:spPr>
            <a:xfrm>
              <a:off x="964398" y="598091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6" name="Multiply 55"/>
            <p:cNvSpPr/>
            <p:nvPr/>
          </p:nvSpPr>
          <p:spPr>
            <a:xfrm>
              <a:off x="2667000" y="630555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TextBox 56"/>
            <p:cNvSpPr txBox="1"/>
            <p:nvPr/>
          </p:nvSpPr>
          <p:spPr>
            <a:xfrm>
              <a:off x="2123005" y="3344276"/>
              <a:ext cx="1584517" cy="507609"/>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7</a:t>
              </a:r>
              <a:endParaRPr lang="en-US" sz="1000" dirty="0">
                <a:latin typeface="Arial" panose="020B0604020202020204" pitchFamily="34" charset="0"/>
                <a:cs typeface="Arial" panose="020B0604020202020204" pitchFamily="34" charset="0"/>
              </a:endParaRPr>
            </a:p>
          </p:txBody>
        </p:sp>
        <p:sp>
          <p:nvSpPr>
            <p:cNvPr id="58" name="TextBox 57"/>
            <p:cNvSpPr txBox="1"/>
            <p:nvPr/>
          </p:nvSpPr>
          <p:spPr>
            <a:xfrm>
              <a:off x="5895123" y="3344276"/>
              <a:ext cx="1673057" cy="507609"/>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8</a:t>
              </a:r>
              <a:endParaRPr lang="en-US" sz="1000" dirty="0">
                <a:latin typeface="Arial" panose="020B0604020202020204" pitchFamily="34" charset="0"/>
                <a:cs typeface="Arial" panose="020B0604020202020204" pitchFamily="34" charset="0"/>
              </a:endParaRPr>
            </a:p>
          </p:txBody>
        </p:sp>
        <p:cxnSp>
          <p:nvCxnSpPr>
            <p:cNvPr id="59" name="Straight Connector 58"/>
            <p:cNvCxnSpPr/>
            <p:nvPr/>
          </p:nvCxnSpPr>
          <p:spPr>
            <a:xfrm>
              <a:off x="1866755" y="3613666"/>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775291" y="36122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07523" y="36122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2" name="Multiply 61"/>
            <p:cNvSpPr/>
            <p:nvPr/>
          </p:nvSpPr>
          <p:spPr>
            <a:xfrm>
              <a:off x="2667000" y="491040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Multiply 62"/>
            <p:cNvSpPr/>
            <p:nvPr/>
          </p:nvSpPr>
          <p:spPr>
            <a:xfrm>
              <a:off x="2667000" y="518663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Multiply 63"/>
            <p:cNvSpPr/>
            <p:nvPr/>
          </p:nvSpPr>
          <p:spPr>
            <a:xfrm>
              <a:off x="6324600" y="489818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5" name="Straight Connector 64"/>
            <p:cNvCxnSpPr/>
            <p:nvPr/>
          </p:nvCxnSpPr>
          <p:spPr>
            <a:xfrm>
              <a:off x="6432891" y="36195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Multiply 65"/>
            <p:cNvSpPr/>
            <p:nvPr/>
          </p:nvSpPr>
          <p:spPr>
            <a:xfrm>
              <a:off x="6324600" y="519384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Multiply 66"/>
            <p:cNvSpPr/>
            <p:nvPr/>
          </p:nvSpPr>
          <p:spPr>
            <a:xfrm>
              <a:off x="2666999" y="37983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Multiply 67"/>
            <p:cNvSpPr/>
            <p:nvPr/>
          </p:nvSpPr>
          <p:spPr>
            <a:xfrm>
              <a:off x="4506359" y="506075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Multiply 68"/>
            <p:cNvSpPr/>
            <p:nvPr/>
          </p:nvSpPr>
          <p:spPr>
            <a:xfrm>
              <a:off x="829466" y="506075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8" name="Group 7"/>
          <p:cNvGrpSpPr/>
          <p:nvPr/>
        </p:nvGrpSpPr>
        <p:grpSpPr>
          <a:xfrm>
            <a:off x="595959" y="5054463"/>
            <a:ext cx="2389768" cy="1739822"/>
            <a:chOff x="2400300" y="1437737"/>
            <a:chExt cx="4014223" cy="3366016"/>
          </a:xfrm>
        </p:grpSpPr>
        <p:sp>
          <p:nvSpPr>
            <p:cNvPr id="20" name="Rectangle 19"/>
            <p:cNvSpPr/>
            <p:nvPr/>
          </p:nvSpPr>
          <p:spPr>
            <a:xfrm>
              <a:off x="2487222" y="1861399"/>
              <a:ext cx="3768756"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p:cNvSpPr/>
            <p:nvPr/>
          </p:nvSpPr>
          <p:spPr>
            <a:xfrm>
              <a:off x="2400300" y="1798345"/>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p:cNvSpPr/>
            <p:nvPr/>
          </p:nvSpPr>
          <p:spPr>
            <a:xfrm>
              <a:off x="6077193" y="1798345"/>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22"/>
            <p:cNvSpPr/>
            <p:nvPr/>
          </p:nvSpPr>
          <p:spPr>
            <a:xfrm>
              <a:off x="2612818" y="1924452"/>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23"/>
            <p:cNvSpPr/>
            <p:nvPr/>
          </p:nvSpPr>
          <p:spPr>
            <a:xfrm>
              <a:off x="2612818" y="4446593"/>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2602698" y="2306795"/>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p:cNvSpPr/>
            <p:nvPr/>
          </p:nvSpPr>
          <p:spPr>
            <a:xfrm>
              <a:off x="2602698" y="3065014"/>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Rectangle 26"/>
            <p:cNvSpPr/>
            <p:nvPr/>
          </p:nvSpPr>
          <p:spPr>
            <a:xfrm>
              <a:off x="2602698" y="2685117"/>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27"/>
            <p:cNvSpPr/>
            <p:nvPr/>
          </p:nvSpPr>
          <p:spPr>
            <a:xfrm>
              <a:off x="2602698" y="3326686"/>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Rectangle 28"/>
            <p:cNvSpPr/>
            <p:nvPr/>
          </p:nvSpPr>
          <p:spPr>
            <a:xfrm>
              <a:off x="2602698" y="3705007"/>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9"/>
            <p:cNvSpPr/>
            <p:nvPr/>
          </p:nvSpPr>
          <p:spPr>
            <a:xfrm>
              <a:off x="2602698" y="4084905"/>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p:cNvSpPr txBox="1"/>
            <p:nvPr/>
          </p:nvSpPr>
          <p:spPr>
            <a:xfrm>
              <a:off x="3761304" y="1437737"/>
              <a:ext cx="1292213" cy="467448"/>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a:t>
              </a:r>
              <a:r>
                <a:rPr lang="en-US" sz="1000" dirty="0">
                  <a:latin typeface="Arial" panose="020B0604020202020204" pitchFamily="34" charset="0"/>
                  <a:cs typeface="Arial" panose="020B0604020202020204" pitchFamily="34" charset="0"/>
                </a:rPr>
                <a:t>2</a:t>
              </a:r>
            </a:p>
          </p:txBody>
        </p:sp>
        <p:cxnSp>
          <p:nvCxnSpPr>
            <p:cNvPr id="32" name="Straight Connector 31"/>
            <p:cNvCxnSpPr/>
            <p:nvPr/>
          </p:nvCxnSpPr>
          <p:spPr>
            <a:xfrm>
              <a:off x="3505055" y="171765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13591" y="171627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45823" y="171627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Multiply 34"/>
            <p:cNvSpPr/>
            <p:nvPr/>
          </p:nvSpPr>
          <p:spPr>
            <a:xfrm>
              <a:off x="4305300" y="301439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Multiply 35"/>
            <p:cNvSpPr/>
            <p:nvPr/>
          </p:nvSpPr>
          <p:spPr>
            <a:xfrm>
              <a:off x="4305300" y="329061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Multiply 36"/>
            <p:cNvSpPr/>
            <p:nvPr/>
          </p:nvSpPr>
          <p:spPr>
            <a:xfrm>
              <a:off x="6160302" y="31636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Multiply 37"/>
            <p:cNvSpPr/>
            <p:nvPr/>
          </p:nvSpPr>
          <p:spPr>
            <a:xfrm>
              <a:off x="6160302" y="44209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Multiply 38"/>
            <p:cNvSpPr/>
            <p:nvPr/>
          </p:nvSpPr>
          <p:spPr>
            <a:xfrm>
              <a:off x="6164525" y="188661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Multiply 39"/>
            <p:cNvSpPr/>
            <p:nvPr/>
          </p:nvSpPr>
          <p:spPr>
            <a:xfrm>
              <a:off x="5244624" y="3288853"/>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Multiply 40"/>
            <p:cNvSpPr/>
            <p:nvPr/>
          </p:nvSpPr>
          <p:spPr>
            <a:xfrm>
              <a:off x="4306213" y="440876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Multiply 41"/>
            <p:cNvSpPr/>
            <p:nvPr/>
          </p:nvSpPr>
          <p:spPr>
            <a:xfrm>
              <a:off x="4305300" y="188661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Multiply 42"/>
            <p:cNvSpPr/>
            <p:nvPr/>
          </p:nvSpPr>
          <p:spPr>
            <a:xfrm>
              <a:off x="5244624" y="441969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5" name="Picture 124"/>
          <p:cNvPicPr>
            <a:picLocks noChangeAspect="1"/>
          </p:cNvPicPr>
          <p:nvPr/>
        </p:nvPicPr>
        <p:blipFill rotWithShape="1">
          <a:blip r:embed="rId3" cstate="print">
            <a:extLst>
              <a:ext uri="{28A0092B-C50C-407E-A947-70E740481C1C}">
                <a14:useLocalDpi xmlns:a14="http://schemas.microsoft.com/office/drawing/2010/main" val="0"/>
              </a:ext>
            </a:extLst>
          </a:blip>
          <a:srcRect l="10851" t="23417" r="23322" b="17616"/>
          <a:stretch/>
        </p:blipFill>
        <p:spPr>
          <a:xfrm>
            <a:off x="5755730" y="962356"/>
            <a:ext cx="6053682" cy="4067039"/>
          </a:xfrm>
          <a:prstGeom prst="rect">
            <a:avLst/>
          </a:prstGeom>
        </p:spPr>
      </p:pic>
      <p:sp>
        <p:nvSpPr>
          <p:cNvPr id="126" name="Rounded Rectangle 125"/>
          <p:cNvSpPr/>
          <p:nvPr/>
        </p:nvSpPr>
        <p:spPr>
          <a:xfrm>
            <a:off x="368049" y="1066800"/>
            <a:ext cx="4887689" cy="2922384"/>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spcAft>
                <a:spcPts val="600"/>
              </a:spcAft>
            </a:pPr>
            <a:r>
              <a:rPr lang="en-US" dirty="0" smtClean="0">
                <a:solidFill>
                  <a:schemeClr val="tx1"/>
                </a:solidFill>
                <a:latin typeface="Arial" panose="020B0604020202020204" pitchFamily="34" charset="0"/>
                <a:cs typeface="Arial" panose="020B0604020202020204" pitchFamily="34" charset="0"/>
              </a:rPr>
              <a:t>Constraints:</a:t>
            </a:r>
          </a:p>
          <a:p>
            <a:pPr marL="285750" indent="-285750">
              <a:spcAft>
                <a:spcPts val="600"/>
              </a:spcAft>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Acquire data without impeding traffic.</a:t>
            </a:r>
          </a:p>
          <a:p>
            <a:pPr marL="285750" indent="-285750">
              <a:spcAft>
                <a:spcPts val="600"/>
              </a:spcAft>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Capture Truck and Bridge acceleration synchronously </a:t>
            </a:r>
            <a:endParaRPr lang="en-US" dirty="0" smtClean="0">
              <a:solidFill>
                <a:schemeClr val="tx1"/>
              </a:solidFill>
              <a:latin typeface="Arial" panose="020B0604020202020204" pitchFamily="34" charset="0"/>
              <a:cs typeface="Arial" panose="020B0604020202020204" pitchFamily="34" charset="0"/>
            </a:endParaRPr>
          </a:p>
          <a:p>
            <a:pPr>
              <a:spcAft>
                <a:spcPts val="600"/>
              </a:spcAft>
            </a:pPr>
            <a:r>
              <a:rPr lang="en-US" dirty="0" smtClean="0">
                <a:solidFill>
                  <a:schemeClr val="tx1"/>
                </a:solidFill>
                <a:latin typeface="Arial" panose="020B0604020202020204" pitchFamily="34" charset="0"/>
                <a:cs typeface="Arial" panose="020B0604020202020204" pitchFamily="34" charset="0"/>
              </a:rPr>
              <a:t>Instrumentation Plan:</a:t>
            </a:r>
            <a:endParaRPr lang="en-US"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36 Accelerometers on Bridge</a:t>
            </a:r>
          </a:p>
          <a:p>
            <a:pPr marL="457200" indent="-45720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5 Accelerometers on Truck</a:t>
            </a:r>
            <a:endParaRPr lang="en-US"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2 Strain </a:t>
            </a:r>
            <a:r>
              <a:rPr lang="en-US" dirty="0">
                <a:solidFill>
                  <a:schemeClr val="tx1"/>
                </a:solidFill>
                <a:latin typeface="Arial" panose="020B0604020202020204" pitchFamily="34" charset="0"/>
                <a:cs typeface="Arial" panose="020B0604020202020204" pitchFamily="34" charset="0"/>
              </a:rPr>
              <a:t>Gauges</a:t>
            </a:r>
          </a:p>
          <a:p>
            <a:pPr marL="457200" indent="-457200">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3 Video Cameras</a:t>
            </a:r>
            <a:endParaRPr lang="en-US" dirty="0">
              <a:solidFill>
                <a:schemeClr val="tx1"/>
              </a:solidFill>
              <a:latin typeface="Arial" panose="020B0604020202020204" pitchFamily="34" charset="0"/>
              <a:cs typeface="Arial" panose="020B0604020202020204" pitchFamily="34" charset="0"/>
            </a:endParaRPr>
          </a:p>
        </p:txBody>
      </p:sp>
      <p:sp>
        <p:nvSpPr>
          <p:cNvPr id="127" name="TextBox 126"/>
          <p:cNvSpPr txBox="1"/>
          <p:nvPr/>
        </p:nvSpPr>
        <p:spPr>
          <a:xfrm>
            <a:off x="7200302" y="1078468"/>
            <a:ext cx="3164538" cy="400110"/>
          </a:xfrm>
          <a:prstGeom prst="rect">
            <a:avLst/>
          </a:prstGeom>
          <a:noFill/>
        </p:spPr>
        <p:txBody>
          <a:bodyPr wrap="square" rtlCol="0">
            <a:spAutoFit/>
          </a:bodyPr>
          <a:lstStyle/>
          <a:p>
            <a:pPr algn="ctr"/>
            <a:r>
              <a:rPr lang="en-US" sz="2000" b="1" dirty="0" smtClean="0">
                <a:solidFill>
                  <a:schemeClr val="bg1"/>
                </a:solidFill>
              </a:rPr>
              <a:t>Instrumented Truck</a:t>
            </a:r>
            <a:endParaRPr lang="en-US" sz="2000" b="1" dirty="0">
              <a:solidFill>
                <a:schemeClr val="bg1"/>
              </a:solidFill>
            </a:endParaRPr>
          </a:p>
        </p:txBody>
      </p:sp>
    </p:spTree>
    <p:extLst>
      <p:ext uri="{BB962C8B-B14F-4D97-AF65-F5344CB8AC3E}">
        <p14:creationId xmlns:p14="http://schemas.microsoft.com/office/powerpoint/2010/main" val="3531213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354" r="18268"/>
          <a:stretch/>
        </p:blipFill>
        <p:spPr>
          <a:xfrm>
            <a:off x="6493745" y="627018"/>
            <a:ext cx="5709367" cy="446725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01" r="7412"/>
          <a:stretch/>
        </p:blipFill>
        <p:spPr>
          <a:xfrm>
            <a:off x="-1588" y="670461"/>
            <a:ext cx="6534439" cy="4511139"/>
          </a:xfrm>
          <a:prstGeom prst="rect">
            <a:avLst/>
          </a:prstGeom>
        </p:spPr>
      </p:pic>
      <p:sp>
        <p:nvSpPr>
          <p:cNvPr id="2" name="Title 1"/>
          <p:cNvSpPr>
            <a:spLocks noGrp="1"/>
          </p:cNvSpPr>
          <p:nvPr>
            <p:ph type="title"/>
          </p:nvPr>
        </p:nvSpPr>
        <p:spPr/>
        <p:txBody>
          <a:bodyPr/>
          <a:lstStyle/>
          <a:p>
            <a:r>
              <a:rPr lang="en-US" cap="all" dirty="0"/>
              <a:t>Case Study:</a:t>
            </a:r>
            <a:r>
              <a:rPr lang="en-US" dirty="0"/>
              <a:t> I-76 </a:t>
            </a:r>
            <a:r>
              <a:rPr lang="en-US" dirty="0" err="1"/>
              <a:t>Pencoyd</a:t>
            </a:r>
            <a:r>
              <a:rPr lang="en-US" dirty="0"/>
              <a:t> Viaduct</a:t>
            </a:r>
          </a:p>
        </p:txBody>
      </p:sp>
      <p:sp>
        <p:nvSpPr>
          <p:cNvPr id="3" name="Rounded Rectangle 2"/>
          <p:cNvSpPr/>
          <p:nvPr/>
        </p:nvSpPr>
        <p:spPr>
          <a:xfrm>
            <a:off x="6887445" y="5176037"/>
            <a:ext cx="5168900" cy="1500753"/>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spcAft>
                <a:spcPts val="600"/>
              </a:spcAft>
            </a:pPr>
            <a:r>
              <a:rPr lang="en-US" dirty="0" smtClean="0">
                <a:solidFill>
                  <a:schemeClr val="tx1"/>
                </a:solidFill>
                <a:latin typeface="Arial" panose="020B0604020202020204" pitchFamily="34" charset="0"/>
                <a:cs typeface="Arial" panose="020B0604020202020204" pitchFamily="34" charset="0"/>
              </a:rPr>
              <a:t>Wavelet Analysis of truck acceleration shows that truck vibration greatly increases when on the bridge and is excited in the 2-3 Hz range. Truck acceleration average amplitudes on the bridge are nearly twice those off the bridge.</a:t>
            </a:r>
            <a:endParaRPr lang="en-US" dirty="0">
              <a:solidFill>
                <a:schemeClr val="tx1"/>
              </a:solidFill>
              <a:latin typeface="Arial" panose="020B0604020202020204" pitchFamily="34" charset="0"/>
              <a:cs typeface="Arial" panose="020B0604020202020204" pitchFamily="34" charset="0"/>
            </a:endParaRPr>
          </a:p>
        </p:txBody>
      </p:sp>
      <p:sp>
        <p:nvSpPr>
          <p:cNvPr id="5" name="TextBox 4"/>
          <p:cNvSpPr txBox="1"/>
          <p:nvPr/>
        </p:nvSpPr>
        <p:spPr>
          <a:xfrm>
            <a:off x="-1588" y="514290"/>
            <a:ext cx="5943600" cy="400110"/>
          </a:xfrm>
          <a:prstGeom prst="rect">
            <a:avLst/>
          </a:prstGeom>
          <a:noFill/>
        </p:spPr>
        <p:txBody>
          <a:bodyPr wrap="square" rtlCol="0">
            <a:spAutoFit/>
          </a:bodyPr>
          <a:lstStyle/>
          <a:p>
            <a:pPr algn="ctr"/>
            <a:r>
              <a:rPr lang="en-US" sz="2000" b="1" dirty="0" smtClean="0"/>
              <a:t>Truck Acceleration Over Bridge at Different Speeds</a:t>
            </a:r>
            <a:endParaRPr lang="en-US" sz="2000" b="1" dirty="0"/>
          </a:p>
        </p:txBody>
      </p:sp>
      <p:sp>
        <p:nvSpPr>
          <p:cNvPr id="7" name="Rounded Rectangle 6"/>
          <p:cNvSpPr/>
          <p:nvPr/>
        </p:nvSpPr>
        <p:spPr>
          <a:xfrm>
            <a:off x="665451" y="5176037"/>
            <a:ext cx="5200361" cy="1500753"/>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spcAft>
                <a:spcPts val="600"/>
              </a:spcAft>
            </a:pPr>
            <a:r>
              <a:rPr lang="en-US" dirty="0" smtClean="0">
                <a:solidFill>
                  <a:schemeClr val="tx1"/>
                </a:solidFill>
                <a:latin typeface="Arial" panose="020B0604020202020204" pitchFamily="34" charset="0"/>
                <a:cs typeface="Arial" panose="020B0604020202020204" pitchFamily="34" charset="0"/>
              </a:rPr>
              <a:t>Truck acceleration records show an increase in vibration with increased travel speed. Acceleration amplitudes of 0.5 g are frequently observed, corresponding to an applied force of 1.5X the truck’s static weight.</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461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Case Study:</a:t>
            </a:r>
            <a:r>
              <a:rPr lang="en-US" dirty="0"/>
              <a:t> I-76 </a:t>
            </a:r>
            <a:r>
              <a:rPr lang="en-US" dirty="0" err="1"/>
              <a:t>Pencoyd</a:t>
            </a:r>
            <a:r>
              <a:rPr lang="en-US" dirty="0"/>
              <a:t> Viaduct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031" r="7684"/>
          <a:stretch/>
        </p:blipFill>
        <p:spPr>
          <a:xfrm>
            <a:off x="4506912" y="2581810"/>
            <a:ext cx="7683500" cy="4276190"/>
          </a:xfrm>
          <a:prstGeom prst="rect">
            <a:avLst/>
          </a:prstGeom>
        </p:spPr>
      </p:pic>
      <p:sp>
        <p:nvSpPr>
          <p:cNvPr id="4" name="Oval 3"/>
          <p:cNvSpPr/>
          <p:nvPr/>
        </p:nvSpPr>
        <p:spPr>
          <a:xfrm>
            <a:off x="8346043" y="2933700"/>
            <a:ext cx="698500" cy="13716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587999" y="2946400"/>
            <a:ext cx="735013" cy="13716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98243" y="3048000"/>
            <a:ext cx="152400" cy="1524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746343" y="2870200"/>
            <a:ext cx="152400" cy="1524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907643" y="2921000"/>
            <a:ext cx="152400" cy="1524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663543" y="3009900"/>
            <a:ext cx="152400" cy="15240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739" y="762000"/>
            <a:ext cx="4293074" cy="6019800"/>
          </a:xfrm>
          <a:prstGeom prst="roundRect">
            <a:avLst>
              <a:gd name="adj" fmla="val 5721"/>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spcAft>
                <a:spcPts val="600"/>
              </a:spcAft>
            </a:pPr>
            <a:r>
              <a:rPr lang="en-US" dirty="0" smtClean="0">
                <a:solidFill>
                  <a:schemeClr val="tx1"/>
                </a:solidFill>
                <a:latin typeface="Arial" panose="020B0604020202020204" pitchFamily="34" charset="0"/>
                <a:cs typeface="Arial" panose="020B0604020202020204" pitchFamily="34" charset="0"/>
              </a:rPr>
              <a:t>The plots below are time synchronized</a:t>
            </a:r>
            <a:r>
              <a:rPr lang="en-US" dirty="0" smtClean="0">
                <a:solidFill>
                  <a:schemeClr val="tx1"/>
                </a:solidFill>
                <a:latin typeface="Arial" panose="020B0604020202020204" pitchFamily="34" charset="0"/>
                <a:cs typeface="Arial" panose="020B0604020202020204" pitchFamily="34" charset="0"/>
              </a:rPr>
              <a:t> and thus the time history in the top graph covers the exact same time as the bottom graph.</a:t>
            </a:r>
          </a:p>
          <a:p>
            <a:pPr>
              <a:spcAft>
                <a:spcPts val="600"/>
              </a:spcAft>
            </a:pPr>
            <a:r>
              <a:rPr lang="en-US" dirty="0" smtClean="0">
                <a:solidFill>
                  <a:schemeClr val="tx1"/>
                </a:solidFill>
                <a:latin typeface="Arial" panose="020B0604020202020204" pitchFamily="34" charset="0"/>
                <a:cs typeface="Arial" panose="020B0604020202020204" pitchFamily="34" charset="0"/>
              </a:rPr>
              <a:t>Notable features:</a:t>
            </a:r>
          </a:p>
          <a:p>
            <a:pPr marL="285750" indent="-285750">
              <a:spcAft>
                <a:spcPts val="600"/>
              </a:spcAft>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Large accelerations are induced in the truck as soon as it enters the bridge. </a:t>
            </a:r>
          </a:p>
          <a:p>
            <a:pPr marL="285750" indent="-285750">
              <a:spcAft>
                <a:spcPts val="600"/>
              </a:spcAft>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Truck acceleration repeatedly reaches levels in excess of 0.5g.</a:t>
            </a:r>
          </a:p>
          <a:p>
            <a:pPr marL="285750" indent="-285750">
              <a:spcAft>
                <a:spcPts val="600"/>
              </a:spcAft>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Apparent beating in the truck acceleration suggests the truck and bridge vibrations go in and out of phase. </a:t>
            </a:r>
          </a:p>
          <a:p>
            <a:pPr marL="285750" indent="-285750">
              <a:spcAft>
                <a:spcPts val="600"/>
              </a:spcAft>
              <a:buFont typeface="Arial" panose="020B0604020202020204" pitchFamily="34" charset="0"/>
              <a:buChar char="•"/>
            </a:pPr>
            <a:r>
              <a:rPr lang="en-US" dirty="0" smtClean="0">
                <a:solidFill>
                  <a:schemeClr val="tx1"/>
                </a:solidFill>
                <a:latin typeface="Arial" panose="020B0604020202020204" pitchFamily="34" charset="0"/>
                <a:cs typeface="Arial" panose="020B0604020202020204" pitchFamily="34" charset="0"/>
              </a:rPr>
              <a:t>Accelerations in excess of 0.1g are induced in the bridge spans by the single truck when it enters the respective span.</a:t>
            </a:r>
            <a:endParaRPr lang="en-US" dirty="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10044112" y="2418834"/>
            <a:ext cx="1905000" cy="369332"/>
          </a:xfrm>
          <a:prstGeom prst="rect">
            <a:avLst/>
          </a:prstGeom>
          <a:noFill/>
        </p:spPr>
        <p:txBody>
          <a:bodyPr wrap="square" rtlCol="0">
            <a:spAutoFit/>
          </a:bodyPr>
          <a:lstStyle/>
          <a:p>
            <a:r>
              <a:rPr lang="en-US" b="1" dirty="0">
                <a:solidFill>
                  <a:schemeClr val="accent2"/>
                </a:solidFill>
              </a:rPr>
              <a:t>a</a:t>
            </a:r>
            <a:r>
              <a:rPr lang="en-US" b="1" dirty="0" smtClean="0">
                <a:solidFill>
                  <a:schemeClr val="accent2"/>
                </a:solidFill>
              </a:rPr>
              <a:t>pparent beating</a:t>
            </a:r>
            <a:endParaRPr lang="en-US" b="1" dirty="0">
              <a:solidFill>
                <a:schemeClr val="accent2"/>
              </a:solidFill>
            </a:endParaRPr>
          </a:p>
        </p:txBody>
      </p:sp>
      <p:sp>
        <p:nvSpPr>
          <p:cNvPr id="16" name="Freeform 15"/>
          <p:cNvSpPr/>
          <p:nvPr/>
        </p:nvSpPr>
        <p:spPr>
          <a:xfrm>
            <a:off x="8966200" y="2628900"/>
            <a:ext cx="1117600" cy="609600"/>
          </a:xfrm>
          <a:custGeom>
            <a:avLst/>
            <a:gdLst>
              <a:gd name="connsiteX0" fmla="*/ 0 w 1117600"/>
              <a:gd name="connsiteY0" fmla="*/ 609600 h 609600"/>
              <a:gd name="connsiteX1" fmla="*/ 876300 w 1117600"/>
              <a:gd name="connsiteY1" fmla="*/ 406400 h 609600"/>
              <a:gd name="connsiteX2" fmla="*/ 1003300 w 1117600"/>
              <a:gd name="connsiteY2" fmla="*/ 0 h 609600"/>
              <a:gd name="connsiteX3" fmla="*/ 1117600 w 1117600"/>
              <a:gd name="connsiteY3" fmla="*/ 0 h 609600"/>
            </a:gdLst>
            <a:ahLst/>
            <a:cxnLst>
              <a:cxn ang="0">
                <a:pos x="connsiteX0" y="connsiteY0"/>
              </a:cxn>
              <a:cxn ang="0">
                <a:pos x="connsiteX1" y="connsiteY1"/>
              </a:cxn>
              <a:cxn ang="0">
                <a:pos x="connsiteX2" y="connsiteY2"/>
              </a:cxn>
              <a:cxn ang="0">
                <a:pos x="connsiteX3" y="connsiteY3"/>
              </a:cxn>
            </a:cxnLst>
            <a:rect l="l" t="t" r="r" b="b"/>
            <a:pathLst>
              <a:path w="1117600" h="609600">
                <a:moveTo>
                  <a:pt x="0" y="609600"/>
                </a:moveTo>
                <a:lnTo>
                  <a:pt x="876300" y="406400"/>
                </a:lnTo>
                <a:lnTo>
                  <a:pt x="1003300" y="0"/>
                </a:lnTo>
                <a:lnTo>
                  <a:pt x="111760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713412" y="1720334"/>
            <a:ext cx="1905000" cy="369332"/>
          </a:xfrm>
          <a:prstGeom prst="rect">
            <a:avLst/>
          </a:prstGeom>
          <a:noFill/>
        </p:spPr>
        <p:txBody>
          <a:bodyPr wrap="square" rtlCol="0">
            <a:spAutoFit/>
          </a:bodyPr>
          <a:lstStyle/>
          <a:p>
            <a:r>
              <a:rPr lang="en-US" b="1" dirty="0" smtClean="0">
                <a:solidFill>
                  <a:schemeClr val="accent2"/>
                </a:solidFill>
              </a:rPr>
              <a:t>initial excitation</a:t>
            </a:r>
            <a:endParaRPr lang="en-US" b="1" dirty="0">
              <a:solidFill>
                <a:schemeClr val="accent2"/>
              </a:solidFill>
            </a:endParaRPr>
          </a:p>
        </p:txBody>
      </p:sp>
      <p:sp>
        <p:nvSpPr>
          <p:cNvPr id="18" name="TextBox 17"/>
          <p:cNvSpPr txBox="1"/>
          <p:nvPr/>
        </p:nvSpPr>
        <p:spPr>
          <a:xfrm>
            <a:off x="7050643" y="2212478"/>
            <a:ext cx="2525157" cy="369332"/>
          </a:xfrm>
          <a:prstGeom prst="rect">
            <a:avLst/>
          </a:prstGeom>
          <a:noFill/>
        </p:spPr>
        <p:txBody>
          <a:bodyPr wrap="square" rtlCol="0">
            <a:spAutoFit/>
          </a:bodyPr>
          <a:lstStyle/>
          <a:p>
            <a:r>
              <a:rPr lang="en-US" b="1" dirty="0" smtClean="0">
                <a:solidFill>
                  <a:schemeClr val="accent2"/>
                </a:solidFill>
              </a:rPr>
              <a:t>typ. </a:t>
            </a:r>
            <a:r>
              <a:rPr lang="en-US" b="1" dirty="0">
                <a:solidFill>
                  <a:schemeClr val="accent2"/>
                </a:solidFill>
              </a:rPr>
              <a:t>p</a:t>
            </a:r>
            <a:r>
              <a:rPr lang="en-US" b="1" dirty="0" smtClean="0">
                <a:solidFill>
                  <a:schemeClr val="accent2"/>
                </a:solidFill>
              </a:rPr>
              <a:t>eak amplitudes</a:t>
            </a:r>
            <a:endParaRPr lang="en-US" b="1" dirty="0">
              <a:solidFill>
                <a:schemeClr val="accent2"/>
              </a:solidFill>
            </a:endParaRPr>
          </a:p>
        </p:txBody>
      </p:sp>
      <p:sp>
        <p:nvSpPr>
          <p:cNvPr id="20" name="Freeform 19"/>
          <p:cNvSpPr/>
          <p:nvPr/>
        </p:nvSpPr>
        <p:spPr>
          <a:xfrm>
            <a:off x="5588000" y="1917700"/>
            <a:ext cx="139700" cy="1358900"/>
          </a:xfrm>
          <a:custGeom>
            <a:avLst/>
            <a:gdLst>
              <a:gd name="connsiteX0" fmla="*/ 0 w 279400"/>
              <a:gd name="connsiteY0" fmla="*/ 1346200 h 1346200"/>
              <a:gd name="connsiteX1" fmla="*/ 139700 w 279400"/>
              <a:gd name="connsiteY1" fmla="*/ 0 h 1346200"/>
              <a:gd name="connsiteX2" fmla="*/ 279400 w 279400"/>
              <a:gd name="connsiteY2" fmla="*/ 0 h 1346200"/>
              <a:gd name="connsiteX0" fmla="*/ 38100 w 139700"/>
              <a:gd name="connsiteY0" fmla="*/ 1358900 h 1358900"/>
              <a:gd name="connsiteX1" fmla="*/ 0 w 139700"/>
              <a:gd name="connsiteY1" fmla="*/ 0 h 1358900"/>
              <a:gd name="connsiteX2" fmla="*/ 139700 w 139700"/>
              <a:gd name="connsiteY2" fmla="*/ 0 h 1358900"/>
            </a:gdLst>
            <a:ahLst/>
            <a:cxnLst>
              <a:cxn ang="0">
                <a:pos x="connsiteX0" y="connsiteY0"/>
              </a:cxn>
              <a:cxn ang="0">
                <a:pos x="connsiteX1" y="connsiteY1"/>
              </a:cxn>
              <a:cxn ang="0">
                <a:pos x="connsiteX2" y="connsiteY2"/>
              </a:cxn>
            </a:cxnLst>
            <a:rect l="l" t="t" r="r" b="b"/>
            <a:pathLst>
              <a:path w="139700" h="1358900">
                <a:moveTo>
                  <a:pt x="38100" y="1358900"/>
                </a:moveTo>
                <a:lnTo>
                  <a:pt x="0" y="0"/>
                </a:lnTo>
                <a:lnTo>
                  <a:pt x="13970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994400" y="2413000"/>
            <a:ext cx="1104900" cy="495300"/>
          </a:xfrm>
          <a:custGeom>
            <a:avLst/>
            <a:gdLst>
              <a:gd name="connsiteX0" fmla="*/ 0 w 1104900"/>
              <a:gd name="connsiteY0" fmla="*/ 495300 h 495300"/>
              <a:gd name="connsiteX1" fmla="*/ 952500 w 1104900"/>
              <a:gd name="connsiteY1" fmla="*/ 0 h 495300"/>
              <a:gd name="connsiteX2" fmla="*/ 1104900 w 1104900"/>
              <a:gd name="connsiteY2" fmla="*/ 0 h 495300"/>
            </a:gdLst>
            <a:ahLst/>
            <a:cxnLst>
              <a:cxn ang="0">
                <a:pos x="connsiteX0" y="connsiteY0"/>
              </a:cxn>
              <a:cxn ang="0">
                <a:pos x="connsiteX1" y="connsiteY1"/>
              </a:cxn>
              <a:cxn ang="0">
                <a:pos x="connsiteX2" y="connsiteY2"/>
              </a:cxn>
            </a:cxnLst>
            <a:rect l="l" t="t" r="r" b="b"/>
            <a:pathLst>
              <a:path w="1104900" h="495300">
                <a:moveTo>
                  <a:pt x="0" y="495300"/>
                </a:moveTo>
                <a:lnTo>
                  <a:pt x="952500" y="0"/>
                </a:lnTo>
                <a:lnTo>
                  <a:pt x="110490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1" idx="1"/>
            <a:endCxn id="6" idx="1"/>
          </p:cNvCxnSpPr>
          <p:nvPr/>
        </p:nvCxnSpPr>
        <p:spPr>
          <a:xfrm flipH="1">
            <a:off x="6920561" y="2413000"/>
            <a:ext cx="26339" cy="657318"/>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9238"/>
          <a:stretch/>
        </p:blipFill>
        <p:spPr>
          <a:xfrm>
            <a:off x="7618412" y="65623"/>
            <a:ext cx="4459288" cy="2146855"/>
          </a:xfrm>
          <a:prstGeom prst="rect">
            <a:avLst/>
          </a:prstGeom>
        </p:spPr>
      </p:pic>
    </p:spTree>
    <p:extLst>
      <p:ext uri="{BB962C8B-B14F-4D97-AF65-F5344CB8AC3E}">
        <p14:creationId xmlns:p14="http://schemas.microsoft.com/office/powerpoint/2010/main" val="2415534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1052</Words>
  <Application>Microsoft Office PowerPoint</Application>
  <PresentationFormat>Custom</PresentationFormat>
  <Paragraphs>113</Paragraphs>
  <Slides>13</Slides>
  <Notes>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Case Study: I-76 Pencoyd Viaduct</vt:lpstr>
      <vt:lpstr>Case Study: I-76 Pencoyd Viaduct</vt:lpstr>
      <vt:lpstr>Case Study: I-76 Pencoyd Viaduct</vt:lpstr>
      <vt:lpstr>Case Study: I-76 Pencoyd Viaduct</vt:lpstr>
      <vt:lpstr>Case Study: I-76 Pencoyd Viaduct</vt:lpstr>
      <vt:lpstr>Case Study: I-76 Pencoyd Viaduct</vt:lpstr>
      <vt:lpstr>Case Study: I-76 Pencoyd Viaduct: FEM Simulation </vt:lpstr>
      <vt:lpstr>Case Study: I-76 Pencoyd Viaduct: FEM Simulation</vt:lpstr>
      <vt:lpstr>Case Study: I-76 Pencoyd Viaduct: FEM Simulation </vt:lpstr>
      <vt:lpstr>Case Study: I-76 Pencoyd Viaduct: Interim Conclusions &amp; Future Work </vt:lpstr>
    </vt:vector>
  </TitlesOfParts>
  <Company>Drexel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Braley</dc:creator>
  <cp:lastModifiedBy>John Braley</cp:lastModifiedBy>
  <cp:revision>45</cp:revision>
  <dcterms:created xsi:type="dcterms:W3CDTF">2017-07-10T15:17:18Z</dcterms:created>
  <dcterms:modified xsi:type="dcterms:W3CDTF">2017-08-17T18:03:59Z</dcterms:modified>
</cp:coreProperties>
</file>